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87" r:id="rId3"/>
    <p:sldId id="258" r:id="rId4"/>
    <p:sldId id="288" r:id="rId5"/>
    <p:sldId id="275" r:id="rId6"/>
    <p:sldId id="270" r:id="rId7"/>
    <p:sldId id="257" r:id="rId8"/>
    <p:sldId id="282" r:id="rId9"/>
    <p:sldId id="274" r:id="rId10"/>
    <p:sldId id="289" r:id="rId11"/>
    <p:sldId id="290" r:id="rId12"/>
    <p:sldId id="286" r:id="rId13"/>
    <p:sldId id="263" r:id="rId14"/>
    <p:sldId id="26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F01"/>
    <a:srgbClr val="034F00"/>
    <a:srgbClr val="225B36"/>
    <a:srgbClr val="D71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09"/>
    <p:restoredTop sz="76564" autoAdjust="0"/>
  </p:normalViewPr>
  <p:slideViewPr>
    <p:cSldViewPr snapToGrid="0" snapToObjects="1">
      <p:cViewPr varScale="1">
        <p:scale>
          <a:sx n="110" d="100"/>
          <a:sy n="110" d="100"/>
        </p:scale>
        <p:origin x="2124" y="102"/>
      </p:cViewPr>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Clemons" userId="f95f81c3f513fd5d" providerId="LiveId" clId="{CE1828E7-2517-4FA1-B9B6-57455AAD08D0}"/>
    <pc:docChg chg="undo custSel addSld delSld modSld sldOrd">
      <pc:chgData name="Rob Clemons" userId="f95f81c3f513fd5d" providerId="LiveId" clId="{CE1828E7-2517-4FA1-B9B6-57455AAD08D0}" dt="2020-12-29T17:49:16.551" v="834" actId="20577"/>
      <pc:docMkLst>
        <pc:docMk/>
      </pc:docMkLst>
      <pc:sldChg chg="ord">
        <pc:chgData name="Rob Clemons" userId="f95f81c3f513fd5d" providerId="LiveId" clId="{CE1828E7-2517-4FA1-B9B6-57455AAD08D0}" dt="2020-12-22T18:22:13.430" v="192"/>
        <pc:sldMkLst>
          <pc:docMk/>
          <pc:sldMk cId="3054536829" sldId="258"/>
        </pc:sldMkLst>
      </pc:sldChg>
      <pc:sldChg chg="del">
        <pc:chgData name="Rob Clemons" userId="f95f81c3f513fd5d" providerId="LiveId" clId="{CE1828E7-2517-4FA1-B9B6-57455AAD08D0}" dt="2020-12-22T18:15:21.262" v="31" actId="47"/>
        <pc:sldMkLst>
          <pc:docMk/>
          <pc:sldMk cId="1112130228" sldId="259"/>
        </pc:sldMkLst>
      </pc:sldChg>
      <pc:sldChg chg="del">
        <pc:chgData name="Rob Clemons" userId="f95f81c3f513fd5d" providerId="LiveId" clId="{CE1828E7-2517-4FA1-B9B6-57455AAD08D0}" dt="2020-12-22T18:25:49.106" v="198" actId="47"/>
        <pc:sldMkLst>
          <pc:docMk/>
          <pc:sldMk cId="1477155644" sldId="264"/>
        </pc:sldMkLst>
      </pc:sldChg>
      <pc:sldChg chg="del">
        <pc:chgData name="Rob Clemons" userId="f95f81c3f513fd5d" providerId="LiveId" clId="{CE1828E7-2517-4FA1-B9B6-57455AAD08D0}" dt="2020-12-22T18:08:51.273" v="0" actId="2696"/>
        <pc:sldMkLst>
          <pc:docMk/>
          <pc:sldMk cId="2826129587" sldId="265"/>
        </pc:sldMkLst>
      </pc:sldChg>
      <pc:sldChg chg="del">
        <pc:chgData name="Rob Clemons" userId="f95f81c3f513fd5d" providerId="LiveId" clId="{CE1828E7-2517-4FA1-B9B6-57455AAD08D0}" dt="2020-12-22T18:25:53.185" v="199" actId="47"/>
        <pc:sldMkLst>
          <pc:docMk/>
          <pc:sldMk cId="2324916506" sldId="269"/>
        </pc:sldMkLst>
      </pc:sldChg>
      <pc:sldChg chg="del">
        <pc:chgData name="Rob Clemons" userId="f95f81c3f513fd5d" providerId="LiveId" clId="{CE1828E7-2517-4FA1-B9B6-57455AAD08D0}" dt="2020-12-22T18:09:19.033" v="4" actId="47"/>
        <pc:sldMkLst>
          <pc:docMk/>
          <pc:sldMk cId="3084676667" sldId="272"/>
        </pc:sldMkLst>
      </pc:sldChg>
      <pc:sldChg chg="del">
        <pc:chgData name="Rob Clemons" userId="f95f81c3f513fd5d" providerId="LiveId" clId="{CE1828E7-2517-4FA1-B9B6-57455AAD08D0}" dt="2020-12-22T18:09:21.673" v="6" actId="47"/>
        <pc:sldMkLst>
          <pc:docMk/>
          <pc:sldMk cId="2330515889" sldId="273"/>
        </pc:sldMkLst>
      </pc:sldChg>
      <pc:sldChg chg="modSp mod">
        <pc:chgData name="Rob Clemons" userId="f95f81c3f513fd5d" providerId="LiveId" clId="{CE1828E7-2517-4FA1-B9B6-57455AAD08D0}" dt="2020-12-22T18:16:39.823" v="65" actId="20577"/>
        <pc:sldMkLst>
          <pc:docMk/>
          <pc:sldMk cId="3935235100" sldId="274"/>
        </pc:sldMkLst>
        <pc:spChg chg="mod">
          <ac:chgData name="Rob Clemons" userId="f95f81c3f513fd5d" providerId="LiveId" clId="{CE1828E7-2517-4FA1-B9B6-57455AAD08D0}" dt="2020-12-22T18:16:39.823" v="65" actId="20577"/>
          <ac:spMkLst>
            <pc:docMk/>
            <pc:sldMk cId="3935235100" sldId="274"/>
            <ac:spMk id="2" creationId="{05DD4853-C919-EC4C-985D-022576AF7ADD}"/>
          </ac:spMkLst>
        </pc:spChg>
      </pc:sldChg>
      <pc:sldChg chg="del">
        <pc:chgData name="Rob Clemons" userId="f95f81c3f513fd5d" providerId="LiveId" clId="{CE1828E7-2517-4FA1-B9B6-57455AAD08D0}" dt="2020-12-22T18:09:20.555" v="5" actId="47"/>
        <pc:sldMkLst>
          <pc:docMk/>
          <pc:sldMk cId="2904781745" sldId="276"/>
        </pc:sldMkLst>
      </pc:sldChg>
      <pc:sldChg chg="del">
        <pc:chgData name="Rob Clemons" userId="f95f81c3f513fd5d" providerId="LiveId" clId="{CE1828E7-2517-4FA1-B9B6-57455AAD08D0}" dt="2020-12-22T18:09:22.832" v="7" actId="47"/>
        <pc:sldMkLst>
          <pc:docMk/>
          <pc:sldMk cId="607047508" sldId="277"/>
        </pc:sldMkLst>
      </pc:sldChg>
      <pc:sldChg chg="del">
        <pc:chgData name="Rob Clemons" userId="f95f81c3f513fd5d" providerId="LiveId" clId="{CE1828E7-2517-4FA1-B9B6-57455AAD08D0}" dt="2020-12-22T18:10:56.709" v="29" actId="47"/>
        <pc:sldMkLst>
          <pc:docMk/>
          <pc:sldMk cId="1248980744" sldId="278"/>
        </pc:sldMkLst>
      </pc:sldChg>
      <pc:sldChg chg="del">
        <pc:chgData name="Rob Clemons" userId="f95f81c3f513fd5d" providerId="LiveId" clId="{CE1828E7-2517-4FA1-B9B6-57455AAD08D0}" dt="2020-12-22T18:15:47.802" v="32" actId="47"/>
        <pc:sldMkLst>
          <pc:docMk/>
          <pc:sldMk cId="3521250731" sldId="279"/>
        </pc:sldMkLst>
      </pc:sldChg>
      <pc:sldChg chg="del">
        <pc:chgData name="Rob Clemons" userId="f95f81c3f513fd5d" providerId="LiveId" clId="{CE1828E7-2517-4FA1-B9B6-57455AAD08D0}" dt="2020-12-22T18:10:52.973" v="28" actId="47"/>
        <pc:sldMkLst>
          <pc:docMk/>
          <pc:sldMk cId="688489826" sldId="280"/>
        </pc:sldMkLst>
      </pc:sldChg>
      <pc:sldChg chg="del">
        <pc:chgData name="Rob Clemons" userId="f95f81c3f513fd5d" providerId="LiveId" clId="{CE1828E7-2517-4FA1-B9B6-57455AAD08D0}" dt="2020-12-22T18:09:02.745" v="1" actId="47"/>
        <pc:sldMkLst>
          <pc:docMk/>
          <pc:sldMk cId="3854278934" sldId="281"/>
        </pc:sldMkLst>
      </pc:sldChg>
      <pc:sldChg chg="add del ord modNotesTx">
        <pc:chgData name="Rob Clemons" userId="f95f81c3f513fd5d" providerId="LiveId" clId="{CE1828E7-2517-4FA1-B9B6-57455AAD08D0}" dt="2020-12-29T17:49:16.551" v="834" actId="20577"/>
        <pc:sldMkLst>
          <pc:docMk/>
          <pc:sldMk cId="3626259017" sldId="282"/>
        </pc:sldMkLst>
      </pc:sldChg>
      <pc:sldChg chg="modSp del mod">
        <pc:chgData name="Rob Clemons" userId="f95f81c3f513fd5d" providerId="LiveId" clId="{CE1828E7-2517-4FA1-B9B6-57455AAD08D0}" dt="2020-12-22T18:25:48.434" v="197" actId="47"/>
        <pc:sldMkLst>
          <pc:docMk/>
          <pc:sldMk cId="2840566433" sldId="283"/>
        </pc:sldMkLst>
        <pc:spChg chg="mod">
          <ac:chgData name="Rob Clemons" userId="f95f81c3f513fd5d" providerId="LiveId" clId="{CE1828E7-2517-4FA1-B9B6-57455AAD08D0}" dt="2020-12-22T18:09:34.179" v="26" actId="20577"/>
          <ac:spMkLst>
            <pc:docMk/>
            <pc:sldMk cId="2840566433" sldId="283"/>
            <ac:spMk id="4" creationId="{FC5024D4-E1EA-4B25-953C-9BA5AECEDABC}"/>
          </ac:spMkLst>
        </pc:spChg>
      </pc:sldChg>
      <pc:sldChg chg="del">
        <pc:chgData name="Rob Clemons" userId="f95f81c3f513fd5d" providerId="LiveId" clId="{CE1828E7-2517-4FA1-B9B6-57455AAD08D0}" dt="2020-12-22T18:09:58.748" v="27" actId="47"/>
        <pc:sldMkLst>
          <pc:docMk/>
          <pc:sldMk cId="779732908" sldId="284"/>
        </pc:sldMkLst>
      </pc:sldChg>
      <pc:sldChg chg="del">
        <pc:chgData name="Rob Clemons" userId="f95f81c3f513fd5d" providerId="LiveId" clId="{CE1828E7-2517-4FA1-B9B6-57455AAD08D0}" dt="2020-12-22T18:11:13.059" v="30" actId="47"/>
        <pc:sldMkLst>
          <pc:docMk/>
          <pc:sldMk cId="716216116" sldId="285"/>
        </pc:sldMkLst>
      </pc:sldChg>
      <pc:sldChg chg="ord">
        <pc:chgData name="Rob Clemons" userId="f95f81c3f513fd5d" providerId="LiveId" clId="{CE1828E7-2517-4FA1-B9B6-57455AAD08D0}" dt="2020-12-22T18:22:21.776" v="194"/>
        <pc:sldMkLst>
          <pc:docMk/>
          <pc:sldMk cId="161253582" sldId="288"/>
        </pc:sldMkLst>
      </pc:sldChg>
      <pc:sldChg chg="modSp add del mod ord">
        <pc:chgData name="Rob Clemons" userId="f95f81c3f513fd5d" providerId="LiveId" clId="{CE1828E7-2517-4FA1-B9B6-57455AAD08D0}" dt="2020-12-22T18:24:02.549" v="196"/>
        <pc:sldMkLst>
          <pc:docMk/>
          <pc:sldMk cId="3853479032" sldId="289"/>
        </pc:sldMkLst>
        <pc:spChg chg="mod">
          <ac:chgData name="Rob Clemons" userId="f95f81c3f513fd5d" providerId="LiveId" clId="{CE1828E7-2517-4FA1-B9B6-57455AAD08D0}" dt="2020-12-22T18:20:49.615" v="188" actId="20577"/>
          <ac:spMkLst>
            <pc:docMk/>
            <pc:sldMk cId="3853479032" sldId="289"/>
            <ac:spMk id="2" creationId="{05DD4853-C919-EC4C-985D-022576AF7ADD}"/>
          </ac:spMkLst>
        </pc:spChg>
        <pc:spChg chg="mod">
          <ac:chgData name="Rob Clemons" userId="f95f81c3f513fd5d" providerId="LiveId" clId="{CE1828E7-2517-4FA1-B9B6-57455AAD08D0}" dt="2020-12-22T18:21:30.649" v="190" actId="948"/>
          <ac:spMkLst>
            <pc:docMk/>
            <pc:sldMk cId="3853479032" sldId="289"/>
            <ac:spMk id="3" creationId="{6DEE6F35-482D-CB4F-BAF5-5314FB36286D}"/>
          </ac:spMkLst>
        </pc:spChg>
      </pc:sldChg>
      <pc:sldChg chg="modSp add mod modNotesTx">
        <pc:chgData name="Rob Clemons" userId="f95f81c3f513fd5d" providerId="LiveId" clId="{CE1828E7-2517-4FA1-B9B6-57455AAD08D0}" dt="2020-12-22T18:36:17.734" v="830" actId="5793"/>
        <pc:sldMkLst>
          <pc:docMk/>
          <pc:sldMk cId="2183345222" sldId="290"/>
        </pc:sldMkLst>
        <pc:spChg chg="mod">
          <ac:chgData name="Rob Clemons" userId="f95f81c3f513fd5d" providerId="LiveId" clId="{CE1828E7-2517-4FA1-B9B6-57455AAD08D0}" dt="2020-12-22T18:30:40.809" v="813" actId="1076"/>
          <ac:spMkLst>
            <pc:docMk/>
            <pc:sldMk cId="2183345222" sldId="290"/>
            <ac:spMk id="2" creationId="{05DD4853-C919-EC4C-985D-022576AF7ADD}"/>
          </ac:spMkLst>
        </pc:spChg>
        <pc:spChg chg="mod">
          <ac:chgData name="Rob Clemons" userId="f95f81c3f513fd5d" providerId="LiveId" clId="{CE1828E7-2517-4FA1-B9B6-57455AAD08D0}" dt="2020-12-22T18:36:17.734" v="830" actId="5793"/>
          <ac:spMkLst>
            <pc:docMk/>
            <pc:sldMk cId="2183345222" sldId="290"/>
            <ac:spMk id="3" creationId="{6DEE6F35-482D-CB4F-BAF5-5314FB36286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285E4-3308-49C4-B1EE-3512B9360A6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0844639-284F-4FE2-A848-1087B98DF2C3}">
      <dgm:prSet/>
      <dgm:spPr/>
      <dgm:t>
        <a:bodyPr/>
        <a:lstStyle/>
        <a:p>
          <a:r>
            <a:rPr lang="en-US" b="0" i="0" dirty="0"/>
            <a:t>Cardiovascular (CVD) events remain the leading cause of on-duty deaths.</a:t>
          </a:r>
          <a:endParaRPr lang="en-US" dirty="0"/>
        </a:p>
      </dgm:t>
    </dgm:pt>
    <dgm:pt modelId="{6B9F78DB-623D-4E63-A2A2-D1D17B1EB186}" type="parTrans" cxnId="{7DEAF9B6-EBB3-467D-AA5C-0463841070BB}">
      <dgm:prSet/>
      <dgm:spPr/>
      <dgm:t>
        <a:bodyPr/>
        <a:lstStyle/>
        <a:p>
          <a:endParaRPr lang="en-US"/>
        </a:p>
      </dgm:t>
    </dgm:pt>
    <dgm:pt modelId="{2765B1D8-DDA0-46DD-A91B-34037D7BF6C8}" type="sibTrans" cxnId="{7DEAF9B6-EBB3-467D-AA5C-0463841070BB}">
      <dgm:prSet/>
      <dgm:spPr/>
      <dgm:t>
        <a:bodyPr/>
        <a:lstStyle/>
        <a:p>
          <a:endParaRPr lang="en-US"/>
        </a:p>
      </dgm:t>
    </dgm:pt>
    <dgm:pt modelId="{D5787689-9FD2-4DC0-8A25-7F7899F19D5E}">
      <dgm:prSet/>
      <dgm:spPr/>
      <dgm:t>
        <a:bodyPr/>
        <a:lstStyle/>
        <a:p>
          <a:r>
            <a:rPr lang="en-US" b="1" i="0" dirty="0"/>
            <a:t>Hypertension:  </a:t>
          </a:r>
          <a:r>
            <a:rPr lang="en-US" b="0" i="0" dirty="0"/>
            <a:t>increased risk x12</a:t>
          </a:r>
          <a:endParaRPr lang="en-US" dirty="0"/>
        </a:p>
      </dgm:t>
    </dgm:pt>
    <dgm:pt modelId="{E6AEFAE1-6C13-49CA-A2FB-72A83E74DD0D}" type="parTrans" cxnId="{F7302A15-EF50-443E-930C-61193DFDFBD8}">
      <dgm:prSet/>
      <dgm:spPr/>
      <dgm:t>
        <a:bodyPr/>
        <a:lstStyle/>
        <a:p>
          <a:endParaRPr lang="en-US"/>
        </a:p>
      </dgm:t>
    </dgm:pt>
    <dgm:pt modelId="{9455F192-61AD-4A56-8DA4-EF5220DE8825}" type="sibTrans" cxnId="{F7302A15-EF50-443E-930C-61193DFDFBD8}">
      <dgm:prSet/>
      <dgm:spPr/>
      <dgm:t>
        <a:bodyPr/>
        <a:lstStyle/>
        <a:p>
          <a:endParaRPr lang="en-US"/>
        </a:p>
      </dgm:t>
    </dgm:pt>
    <dgm:pt modelId="{D4E76B95-44E2-4A84-87C1-336880E9F02D}">
      <dgm:prSet/>
      <dgm:spPr/>
      <dgm:t>
        <a:bodyPr/>
        <a:lstStyle/>
        <a:p>
          <a:r>
            <a:rPr lang="en-US" b="1" i="0" dirty="0"/>
            <a:t>Cardiomegaly (heavy heart):  </a:t>
          </a:r>
          <a:r>
            <a:rPr lang="en-US" b="0" i="0" dirty="0"/>
            <a:t>increased risk x5</a:t>
          </a:r>
          <a:endParaRPr lang="en-US" dirty="0"/>
        </a:p>
      </dgm:t>
    </dgm:pt>
    <dgm:pt modelId="{3120F5CD-C5E7-415D-B608-85AC898FBA44}" type="parTrans" cxnId="{F4B13453-E01E-4A76-AFE3-406513834585}">
      <dgm:prSet/>
      <dgm:spPr/>
      <dgm:t>
        <a:bodyPr/>
        <a:lstStyle/>
        <a:p>
          <a:endParaRPr lang="en-US"/>
        </a:p>
      </dgm:t>
    </dgm:pt>
    <dgm:pt modelId="{7F8F53CF-B0A3-4A46-B074-EEF1847392E0}" type="sibTrans" cxnId="{F4B13453-E01E-4A76-AFE3-406513834585}">
      <dgm:prSet/>
      <dgm:spPr/>
      <dgm:t>
        <a:bodyPr/>
        <a:lstStyle/>
        <a:p>
          <a:endParaRPr lang="en-US"/>
        </a:p>
      </dgm:t>
    </dgm:pt>
    <dgm:pt modelId="{D42262D4-1F10-4C3F-BCF3-E132C0807009}">
      <dgm:prSet/>
      <dgm:spPr/>
      <dgm:t>
        <a:bodyPr/>
        <a:lstStyle/>
        <a:p>
          <a:r>
            <a:rPr lang="en-US" b="1" i="0" dirty="0"/>
            <a:t>History of CVD:  </a:t>
          </a:r>
          <a:r>
            <a:rPr lang="en-US" b="0" i="0" dirty="0"/>
            <a:t>increased risk x7</a:t>
          </a:r>
          <a:endParaRPr lang="en-US" dirty="0"/>
        </a:p>
      </dgm:t>
    </dgm:pt>
    <dgm:pt modelId="{12F4D89D-58E0-4245-BB80-E47F65BE4D8E}" type="parTrans" cxnId="{59200A7B-6E04-4A90-804B-A8DC38431947}">
      <dgm:prSet/>
      <dgm:spPr/>
      <dgm:t>
        <a:bodyPr/>
        <a:lstStyle/>
        <a:p>
          <a:endParaRPr lang="en-US"/>
        </a:p>
      </dgm:t>
    </dgm:pt>
    <dgm:pt modelId="{0FA2C741-2648-449B-B4D3-60E146469FD1}" type="sibTrans" cxnId="{59200A7B-6E04-4A90-804B-A8DC38431947}">
      <dgm:prSet/>
      <dgm:spPr/>
      <dgm:t>
        <a:bodyPr/>
        <a:lstStyle/>
        <a:p>
          <a:endParaRPr lang="en-US"/>
        </a:p>
      </dgm:t>
    </dgm:pt>
    <dgm:pt modelId="{6359B320-56CF-4EDB-8EA0-7368D7D89298}">
      <dgm:prSet/>
      <dgm:spPr/>
      <dgm:t>
        <a:bodyPr/>
        <a:lstStyle/>
        <a:p>
          <a:r>
            <a:rPr lang="en-US" b="1" i="0" dirty="0"/>
            <a:t>Smoking increased risk:  </a:t>
          </a:r>
          <a:r>
            <a:rPr lang="en-US" b="0" i="0" dirty="0"/>
            <a:t>x3.5</a:t>
          </a:r>
          <a:endParaRPr lang="en-US" dirty="0"/>
        </a:p>
      </dgm:t>
    </dgm:pt>
    <dgm:pt modelId="{0EA8B384-00ED-4E39-B887-C272DEB3ACA1}" type="parTrans" cxnId="{4FCCF207-C2C1-4F03-9285-0E93881F3C6B}">
      <dgm:prSet/>
      <dgm:spPr/>
      <dgm:t>
        <a:bodyPr/>
        <a:lstStyle/>
        <a:p>
          <a:endParaRPr lang="en-US"/>
        </a:p>
      </dgm:t>
    </dgm:pt>
    <dgm:pt modelId="{3E7130BB-9E2A-4949-8745-E22158ADFF91}" type="sibTrans" cxnId="{4FCCF207-C2C1-4F03-9285-0E93881F3C6B}">
      <dgm:prSet/>
      <dgm:spPr/>
      <dgm:t>
        <a:bodyPr/>
        <a:lstStyle/>
        <a:p>
          <a:endParaRPr lang="en-US"/>
        </a:p>
      </dgm:t>
    </dgm:pt>
    <dgm:pt modelId="{0E8B28B6-935B-4BF1-9CA0-366655935739}">
      <dgm:prSet/>
      <dgm:spPr/>
      <dgm:t>
        <a:bodyPr/>
        <a:lstStyle/>
        <a:p>
          <a:r>
            <a:rPr lang="en-US" b="1" i="0" dirty="0"/>
            <a:t>Of Sudden Cardiac Deaths (SCD) deaths:  </a:t>
          </a:r>
          <a:r>
            <a:rPr lang="en-US" b="0" i="0" dirty="0"/>
            <a:t>63% were obese</a:t>
          </a:r>
          <a:endParaRPr lang="en-US" dirty="0"/>
        </a:p>
      </dgm:t>
    </dgm:pt>
    <dgm:pt modelId="{E30A57FD-AD0C-42B6-B296-075320F0798F}" type="parTrans" cxnId="{1A7D50C7-8922-40FB-8DF0-4157124F9CAF}">
      <dgm:prSet/>
      <dgm:spPr/>
      <dgm:t>
        <a:bodyPr/>
        <a:lstStyle/>
        <a:p>
          <a:endParaRPr lang="en-US"/>
        </a:p>
      </dgm:t>
    </dgm:pt>
    <dgm:pt modelId="{E48F2BC5-10E1-4357-819D-B79001F3F1A8}" type="sibTrans" cxnId="{1A7D50C7-8922-40FB-8DF0-4157124F9CAF}">
      <dgm:prSet/>
      <dgm:spPr/>
      <dgm:t>
        <a:bodyPr/>
        <a:lstStyle/>
        <a:p>
          <a:endParaRPr lang="en-US"/>
        </a:p>
      </dgm:t>
    </dgm:pt>
    <dgm:pt modelId="{A3367BC1-C2B6-41F7-8355-C664F881E25E}">
      <dgm:prSet/>
      <dgm:spPr/>
      <dgm:t>
        <a:bodyPr/>
        <a:lstStyle/>
        <a:p>
          <a:r>
            <a:rPr lang="en-US" b="0" i="0" dirty="0"/>
            <a:t>Approximately 10 to 15% higher risk of developing Cancer.</a:t>
          </a:r>
          <a:endParaRPr lang="en-US" dirty="0"/>
        </a:p>
      </dgm:t>
    </dgm:pt>
    <dgm:pt modelId="{C293ED1A-E3CD-4B57-BD88-6A24F2DCE4D6}" type="parTrans" cxnId="{989CC07A-E29F-4211-84CB-CA5C9B40FBBB}">
      <dgm:prSet/>
      <dgm:spPr/>
      <dgm:t>
        <a:bodyPr/>
        <a:lstStyle/>
        <a:p>
          <a:endParaRPr lang="en-US"/>
        </a:p>
      </dgm:t>
    </dgm:pt>
    <dgm:pt modelId="{54BBF726-461C-48C0-B302-BD385D2A8D35}" type="sibTrans" cxnId="{989CC07A-E29F-4211-84CB-CA5C9B40FBBB}">
      <dgm:prSet/>
      <dgm:spPr/>
      <dgm:t>
        <a:bodyPr/>
        <a:lstStyle/>
        <a:p>
          <a:endParaRPr lang="en-US"/>
        </a:p>
      </dgm:t>
    </dgm:pt>
    <dgm:pt modelId="{13ECAEAF-BE97-4604-8FA2-0D78955B8AC4}">
      <dgm:prSet/>
      <dgm:spPr/>
      <dgm:t>
        <a:bodyPr/>
        <a:lstStyle/>
        <a:p>
          <a:r>
            <a:rPr lang="en-US" b="1" i="0" dirty="0"/>
            <a:t>Colon Cancer:  </a:t>
          </a:r>
          <a:r>
            <a:rPr lang="en-US" b="0" i="0" dirty="0"/>
            <a:t>91% 5-year survival if caught early and 11% if it has already spread</a:t>
          </a:r>
          <a:endParaRPr lang="en-US" dirty="0"/>
        </a:p>
      </dgm:t>
    </dgm:pt>
    <dgm:pt modelId="{BB73787B-320C-4EEC-95B8-7D893DDDB81C}" type="parTrans" cxnId="{B5FB95B4-AEE6-4D09-97CD-8C93A59C6D1D}">
      <dgm:prSet/>
      <dgm:spPr/>
      <dgm:t>
        <a:bodyPr/>
        <a:lstStyle/>
        <a:p>
          <a:endParaRPr lang="en-US"/>
        </a:p>
      </dgm:t>
    </dgm:pt>
    <dgm:pt modelId="{1F9AFD2E-61F3-4F93-A5A3-23AEB840A7E7}" type="sibTrans" cxnId="{B5FB95B4-AEE6-4D09-97CD-8C93A59C6D1D}">
      <dgm:prSet/>
      <dgm:spPr/>
      <dgm:t>
        <a:bodyPr/>
        <a:lstStyle/>
        <a:p>
          <a:endParaRPr lang="en-US"/>
        </a:p>
      </dgm:t>
    </dgm:pt>
    <dgm:pt modelId="{2F77773F-9188-4106-88DB-92040C125BC5}">
      <dgm:prSet/>
      <dgm:spPr/>
      <dgm:t>
        <a:bodyPr/>
        <a:lstStyle/>
        <a:p>
          <a:r>
            <a:rPr lang="en-US" b="1" i="0" dirty="0"/>
            <a:t>Prostate Cancer:  </a:t>
          </a:r>
          <a:r>
            <a:rPr lang="en-US" b="0" i="0" dirty="0"/>
            <a:t>100% 5-year survival if caught early</a:t>
          </a:r>
          <a:endParaRPr lang="en-US" dirty="0"/>
        </a:p>
      </dgm:t>
    </dgm:pt>
    <dgm:pt modelId="{941D3D84-AE21-45B1-89FB-97A4F4DA3439}" type="parTrans" cxnId="{D4431008-CB34-4AC3-AB88-1E6AE59112B1}">
      <dgm:prSet/>
      <dgm:spPr/>
      <dgm:t>
        <a:bodyPr/>
        <a:lstStyle/>
        <a:p>
          <a:endParaRPr lang="en-US"/>
        </a:p>
      </dgm:t>
    </dgm:pt>
    <dgm:pt modelId="{78F74880-5336-4465-BE15-32D4885BE832}" type="sibTrans" cxnId="{D4431008-CB34-4AC3-AB88-1E6AE59112B1}">
      <dgm:prSet/>
      <dgm:spPr/>
      <dgm:t>
        <a:bodyPr/>
        <a:lstStyle/>
        <a:p>
          <a:endParaRPr lang="en-US"/>
        </a:p>
      </dgm:t>
    </dgm:pt>
    <dgm:pt modelId="{2EB8E57D-B6C4-4970-AF18-4FFF4AAD08C4}">
      <dgm:prSet/>
      <dgm:spPr/>
      <dgm:t>
        <a:bodyPr/>
        <a:lstStyle/>
        <a:p>
          <a:r>
            <a:rPr lang="en-US" b="1" i="0" dirty="0"/>
            <a:t>Breast Cancer:  </a:t>
          </a:r>
          <a:r>
            <a:rPr lang="en-US" b="0" i="0" dirty="0"/>
            <a:t>98% 5-year survival if caught early and 15% survival in later stages </a:t>
          </a:r>
          <a:endParaRPr lang="en-US" dirty="0"/>
        </a:p>
      </dgm:t>
    </dgm:pt>
    <dgm:pt modelId="{55B847EA-15DE-4013-A1A7-72522E478A9E}" type="parTrans" cxnId="{065386D2-524C-40BA-A8A0-A766A98DD8EF}">
      <dgm:prSet/>
      <dgm:spPr/>
      <dgm:t>
        <a:bodyPr/>
        <a:lstStyle/>
        <a:p>
          <a:endParaRPr lang="en-US"/>
        </a:p>
      </dgm:t>
    </dgm:pt>
    <dgm:pt modelId="{951B1D54-0836-4C24-87B1-921C71C80F17}" type="sibTrans" cxnId="{065386D2-524C-40BA-A8A0-A766A98DD8EF}">
      <dgm:prSet/>
      <dgm:spPr/>
      <dgm:t>
        <a:bodyPr/>
        <a:lstStyle/>
        <a:p>
          <a:endParaRPr lang="en-US"/>
        </a:p>
      </dgm:t>
    </dgm:pt>
    <dgm:pt modelId="{EEEE95EB-8642-4DA2-96E5-36EC2FD42B84}">
      <dgm:prSet/>
      <dgm:spPr/>
      <dgm:t>
        <a:bodyPr/>
        <a:lstStyle/>
        <a:p>
          <a:r>
            <a:rPr lang="en-US" b="1" i="0" dirty="0"/>
            <a:t>Bowel Cancer:  </a:t>
          </a:r>
          <a:r>
            <a:rPr lang="en-US" b="0" i="0" dirty="0"/>
            <a:t>9 of 10 will survive 5 years if caught early</a:t>
          </a:r>
          <a:endParaRPr lang="en-US" dirty="0"/>
        </a:p>
      </dgm:t>
    </dgm:pt>
    <dgm:pt modelId="{A630C976-D38D-456D-9A19-E34A7541C6CD}" type="parTrans" cxnId="{8668E5BA-A1D5-4029-B142-8E495A8BE3CE}">
      <dgm:prSet/>
      <dgm:spPr/>
      <dgm:t>
        <a:bodyPr/>
        <a:lstStyle/>
        <a:p>
          <a:endParaRPr lang="en-US"/>
        </a:p>
      </dgm:t>
    </dgm:pt>
    <dgm:pt modelId="{72F19D28-68EB-4A18-86E5-95AE314BC842}" type="sibTrans" cxnId="{8668E5BA-A1D5-4029-B142-8E495A8BE3CE}">
      <dgm:prSet/>
      <dgm:spPr/>
      <dgm:t>
        <a:bodyPr/>
        <a:lstStyle/>
        <a:p>
          <a:endParaRPr lang="en-US"/>
        </a:p>
      </dgm:t>
    </dgm:pt>
    <dgm:pt modelId="{E610AF63-B3AA-4AE6-BB52-70F4DAB162D4}">
      <dgm:prSet/>
      <dgm:spPr/>
      <dgm:t>
        <a:bodyPr/>
        <a:lstStyle/>
        <a:p>
          <a:r>
            <a:rPr lang="en-US" b="1" dirty="0"/>
            <a:t>Suicide:  </a:t>
          </a:r>
          <a:r>
            <a:rPr lang="en-US" dirty="0"/>
            <a:t>FFs are more likely to die from suicide than on-duty death</a:t>
          </a:r>
        </a:p>
      </dgm:t>
    </dgm:pt>
    <dgm:pt modelId="{19B4C78E-8D34-4830-8BB1-B445A55022CF}" type="parTrans" cxnId="{CAF55B00-3A1E-4B7B-85BF-F3B6F389C11A}">
      <dgm:prSet/>
      <dgm:spPr/>
      <dgm:t>
        <a:bodyPr/>
        <a:lstStyle/>
        <a:p>
          <a:endParaRPr lang="en-US"/>
        </a:p>
      </dgm:t>
    </dgm:pt>
    <dgm:pt modelId="{3292E2A7-F7FD-4BF1-8F10-26C86D5681BF}" type="sibTrans" cxnId="{CAF55B00-3A1E-4B7B-85BF-F3B6F389C11A}">
      <dgm:prSet/>
      <dgm:spPr/>
      <dgm:t>
        <a:bodyPr/>
        <a:lstStyle/>
        <a:p>
          <a:endParaRPr lang="en-US"/>
        </a:p>
      </dgm:t>
    </dgm:pt>
    <dgm:pt modelId="{3D42D52A-A31F-488B-B11D-6D053A4A4E6F}" type="pres">
      <dgm:prSet presAssocID="{67D285E4-3308-49C4-B1EE-3512B9360A62}" presName="Name0" presStyleCnt="0">
        <dgm:presLayoutVars>
          <dgm:dir/>
          <dgm:animLvl val="lvl"/>
          <dgm:resizeHandles val="exact"/>
        </dgm:presLayoutVars>
      </dgm:prSet>
      <dgm:spPr/>
    </dgm:pt>
    <dgm:pt modelId="{00F24201-9400-4A45-8CA8-C68B012D7AC8}" type="pres">
      <dgm:prSet presAssocID="{A0844639-284F-4FE2-A848-1087B98DF2C3}" presName="composite" presStyleCnt="0"/>
      <dgm:spPr/>
    </dgm:pt>
    <dgm:pt modelId="{04B6FD0E-D7DA-4136-B716-B70CFFCA429A}" type="pres">
      <dgm:prSet presAssocID="{A0844639-284F-4FE2-A848-1087B98DF2C3}" presName="parTx" presStyleLbl="alignNode1" presStyleIdx="0" presStyleCnt="2">
        <dgm:presLayoutVars>
          <dgm:chMax val="0"/>
          <dgm:chPref val="0"/>
          <dgm:bulletEnabled val="1"/>
        </dgm:presLayoutVars>
      </dgm:prSet>
      <dgm:spPr/>
    </dgm:pt>
    <dgm:pt modelId="{920E9853-B202-4774-B44D-461D14492200}" type="pres">
      <dgm:prSet presAssocID="{A0844639-284F-4FE2-A848-1087B98DF2C3}" presName="desTx" presStyleLbl="alignAccFollowNode1" presStyleIdx="0" presStyleCnt="2">
        <dgm:presLayoutVars>
          <dgm:bulletEnabled val="1"/>
        </dgm:presLayoutVars>
      </dgm:prSet>
      <dgm:spPr/>
    </dgm:pt>
    <dgm:pt modelId="{D7389252-832A-4F2A-A585-F202BC2A4E27}" type="pres">
      <dgm:prSet presAssocID="{2765B1D8-DDA0-46DD-A91B-34037D7BF6C8}" presName="space" presStyleCnt="0"/>
      <dgm:spPr/>
    </dgm:pt>
    <dgm:pt modelId="{B72551B6-393C-47CC-89B4-91BA003D13E5}" type="pres">
      <dgm:prSet presAssocID="{A3367BC1-C2B6-41F7-8355-C664F881E25E}" presName="composite" presStyleCnt="0"/>
      <dgm:spPr/>
    </dgm:pt>
    <dgm:pt modelId="{C0DC3B65-4BB1-4992-AA04-DFC2C9B2DB5D}" type="pres">
      <dgm:prSet presAssocID="{A3367BC1-C2B6-41F7-8355-C664F881E25E}" presName="parTx" presStyleLbl="alignNode1" presStyleIdx="1" presStyleCnt="2">
        <dgm:presLayoutVars>
          <dgm:chMax val="0"/>
          <dgm:chPref val="0"/>
          <dgm:bulletEnabled val="1"/>
        </dgm:presLayoutVars>
      </dgm:prSet>
      <dgm:spPr/>
    </dgm:pt>
    <dgm:pt modelId="{5C3AE469-5D08-4EAC-961C-A1FE6EFD43F7}" type="pres">
      <dgm:prSet presAssocID="{A3367BC1-C2B6-41F7-8355-C664F881E25E}" presName="desTx" presStyleLbl="alignAccFollowNode1" presStyleIdx="1" presStyleCnt="2">
        <dgm:presLayoutVars>
          <dgm:bulletEnabled val="1"/>
        </dgm:presLayoutVars>
      </dgm:prSet>
      <dgm:spPr/>
    </dgm:pt>
  </dgm:ptLst>
  <dgm:cxnLst>
    <dgm:cxn modelId="{CAF55B00-3A1E-4B7B-85BF-F3B6F389C11A}" srcId="{A0844639-284F-4FE2-A848-1087B98DF2C3}" destId="{E610AF63-B3AA-4AE6-BB52-70F4DAB162D4}" srcOrd="5" destOrd="0" parTransId="{19B4C78E-8D34-4830-8BB1-B445A55022CF}" sibTransId="{3292E2A7-F7FD-4BF1-8F10-26C86D5681BF}"/>
    <dgm:cxn modelId="{4FCCF207-C2C1-4F03-9285-0E93881F3C6B}" srcId="{A0844639-284F-4FE2-A848-1087B98DF2C3}" destId="{6359B320-56CF-4EDB-8EA0-7368D7D89298}" srcOrd="3" destOrd="0" parTransId="{0EA8B384-00ED-4E39-B887-C272DEB3ACA1}" sibTransId="{3E7130BB-9E2A-4949-8745-E22158ADFF91}"/>
    <dgm:cxn modelId="{D4431008-CB34-4AC3-AB88-1E6AE59112B1}" srcId="{A3367BC1-C2B6-41F7-8355-C664F881E25E}" destId="{2F77773F-9188-4106-88DB-92040C125BC5}" srcOrd="1" destOrd="0" parTransId="{941D3D84-AE21-45B1-89FB-97A4F4DA3439}" sibTransId="{78F74880-5336-4465-BE15-32D4885BE832}"/>
    <dgm:cxn modelId="{F7302A15-EF50-443E-930C-61193DFDFBD8}" srcId="{A0844639-284F-4FE2-A848-1087B98DF2C3}" destId="{D5787689-9FD2-4DC0-8A25-7F7899F19D5E}" srcOrd="0" destOrd="0" parTransId="{E6AEFAE1-6C13-49CA-A2FB-72A83E74DD0D}" sibTransId="{9455F192-61AD-4A56-8DA4-EF5220DE8825}"/>
    <dgm:cxn modelId="{058ADB1F-8EFD-434B-BA5A-DA8586F0F41F}" type="presOf" srcId="{EEEE95EB-8642-4DA2-96E5-36EC2FD42B84}" destId="{5C3AE469-5D08-4EAC-961C-A1FE6EFD43F7}" srcOrd="0" destOrd="3" presId="urn:microsoft.com/office/officeart/2005/8/layout/hList1"/>
    <dgm:cxn modelId="{83C20562-189D-46EA-8B0A-EA380CD895F5}" type="presOf" srcId="{E610AF63-B3AA-4AE6-BB52-70F4DAB162D4}" destId="{920E9853-B202-4774-B44D-461D14492200}" srcOrd="0" destOrd="5" presId="urn:microsoft.com/office/officeart/2005/8/layout/hList1"/>
    <dgm:cxn modelId="{E1DDB145-27DD-431B-B020-14EAD9EB88E1}" type="presOf" srcId="{13ECAEAF-BE97-4604-8FA2-0D78955B8AC4}" destId="{5C3AE469-5D08-4EAC-961C-A1FE6EFD43F7}" srcOrd="0" destOrd="0" presId="urn:microsoft.com/office/officeart/2005/8/layout/hList1"/>
    <dgm:cxn modelId="{ABF88C6D-56AE-41C6-853B-62AD7CDD034F}" type="presOf" srcId="{D5787689-9FD2-4DC0-8A25-7F7899F19D5E}" destId="{920E9853-B202-4774-B44D-461D14492200}" srcOrd="0" destOrd="0" presId="urn:microsoft.com/office/officeart/2005/8/layout/hList1"/>
    <dgm:cxn modelId="{F4B13453-E01E-4A76-AFE3-406513834585}" srcId="{A0844639-284F-4FE2-A848-1087B98DF2C3}" destId="{D4E76B95-44E2-4A84-87C1-336880E9F02D}" srcOrd="1" destOrd="0" parTransId="{3120F5CD-C5E7-415D-B608-85AC898FBA44}" sibTransId="{7F8F53CF-B0A3-4A46-B074-EEF1847392E0}"/>
    <dgm:cxn modelId="{989CC07A-E29F-4211-84CB-CA5C9B40FBBB}" srcId="{67D285E4-3308-49C4-B1EE-3512B9360A62}" destId="{A3367BC1-C2B6-41F7-8355-C664F881E25E}" srcOrd="1" destOrd="0" parTransId="{C293ED1A-E3CD-4B57-BD88-6A24F2DCE4D6}" sibTransId="{54BBF726-461C-48C0-B302-BD385D2A8D35}"/>
    <dgm:cxn modelId="{59200A7B-6E04-4A90-804B-A8DC38431947}" srcId="{A0844639-284F-4FE2-A848-1087B98DF2C3}" destId="{D42262D4-1F10-4C3F-BCF3-E132C0807009}" srcOrd="2" destOrd="0" parTransId="{12F4D89D-58E0-4245-BB80-E47F65BE4D8E}" sibTransId="{0FA2C741-2648-449B-B4D3-60E146469FD1}"/>
    <dgm:cxn modelId="{813EB48C-89F3-4FAB-8051-51D8E7EA75D8}" type="presOf" srcId="{0E8B28B6-935B-4BF1-9CA0-366655935739}" destId="{920E9853-B202-4774-B44D-461D14492200}" srcOrd="0" destOrd="4" presId="urn:microsoft.com/office/officeart/2005/8/layout/hList1"/>
    <dgm:cxn modelId="{71766A91-3B26-440B-9438-36D07037D7A1}" type="presOf" srcId="{2EB8E57D-B6C4-4970-AF18-4FFF4AAD08C4}" destId="{5C3AE469-5D08-4EAC-961C-A1FE6EFD43F7}" srcOrd="0" destOrd="2" presId="urn:microsoft.com/office/officeart/2005/8/layout/hList1"/>
    <dgm:cxn modelId="{30237C99-8898-4B60-A71C-96C7A879EFC2}" type="presOf" srcId="{6359B320-56CF-4EDB-8EA0-7368D7D89298}" destId="{920E9853-B202-4774-B44D-461D14492200}" srcOrd="0" destOrd="3" presId="urn:microsoft.com/office/officeart/2005/8/layout/hList1"/>
    <dgm:cxn modelId="{EA6AC0A9-B10C-463A-A3E5-77584F6D40CD}" type="presOf" srcId="{A3367BC1-C2B6-41F7-8355-C664F881E25E}" destId="{C0DC3B65-4BB1-4992-AA04-DFC2C9B2DB5D}" srcOrd="0" destOrd="0" presId="urn:microsoft.com/office/officeart/2005/8/layout/hList1"/>
    <dgm:cxn modelId="{338604B2-9976-43E9-BF6A-A732824A2484}" type="presOf" srcId="{D42262D4-1F10-4C3F-BCF3-E132C0807009}" destId="{920E9853-B202-4774-B44D-461D14492200}" srcOrd="0" destOrd="2" presId="urn:microsoft.com/office/officeart/2005/8/layout/hList1"/>
    <dgm:cxn modelId="{B5FB95B4-AEE6-4D09-97CD-8C93A59C6D1D}" srcId="{A3367BC1-C2B6-41F7-8355-C664F881E25E}" destId="{13ECAEAF-BE97-4604-8FA2-0D78955B8AC4}" srcOrd="0" destOrd="0" parTransId="{BB73787B-320C-4EEC-95B8-7D893DDDB81C}" sibTransId="{1F9AFD2E-61F3-4F93-A5A3-23AEB840A7E7}"/>
    <dgm:cxn modelId="{7DEAF9B6-EBB3-467D-AA5C-0463841070BB}" srcId="{67D285E4-3308-49C4-B1EE-3512B9360A62}" destId="{A0844639-284F-4FE2-A848-1087B98DF2C3}" srcOrd="0" destOrd="0" parTransId="{6B9F78DB-623D-4E63-A2A2-D1D17B1EB186}" sibTransId="{2765B1D8-DDA0-46DD-A91B-34037D7BF6C8}"/>
    <dgm:cxn modelId="{8668E5BA-A1D5-4029-B142-8E495A8BE3CE}" srcId="{A3367BC1-C2B6-41F7-8355-C664F881E25E}" destId="{EEEE95EB-8642-4DA2-96E5-36EC2FD42B84}" srcOrd="3" destOrd="0" parTransId="{A630C976-D38D-456D-9A19-E34A7541C6CD}" sibTransId="{72F19D28-68EB-4A18-86E5-95AE314BC842}"/>
    <dgm:cxn modelId="{1A7D50C7-8922-40FB-8DF0-4157124F9CAF}" srcId="{A0844639-284F-4FE2-A848-1087B98DF2C3}" destId="{0E8B28B6-935B-4BF1-9CA0-366655935739}" srcOrd="4" destOrd="0" parTransId="{E30A57FD-AD0C-42B6-B296-075320F0798F}" sibTransId="{E48F2BC5-10E1-4357-819D-B79001F3F1A8}"/>
    <dgm:cxn modelId="{46012DD1-447B-4B9E-94EC-C35A4D10CDE4}" type="presOf" srcId="{67D285E4-3308-49C4-B1EE-3512B9360A62}" destId="{3D42D52A-A31F-488B-B11D-6D053A4A4E6F}" srcOrd="0" destOrd="0" presId="urn:microsoft.com/office/officeart/2005/8/layout/hList1"/>
    <dgm:cxn modelId="{065386D2-524C-40BA-A8A0-A766A98DD8EF}" srcId="{A3367BC1-C2B6-41F7-8355-C664F881E25E}" destId="{2EB8E57D-B6C4-4970-AF18-4FFF4AAD08C4}" srcOrd="2" destOrd="0" parTransId="{55B847EA-15DE-4013-A1A7-72522E478A9E}" sibTransId="{951B1D54-0836-4C24-87B1-921C71C80F17}"/>
    <dgm:cxn modelId="{B11259DA-0460-4E51-9B07-333255DDDBDD}" type="presOf" srcId="{D4E76B95-44E2-4A84-87C1-336880E9F02D}" destId="{920E9853-B202-4774-B44D-461D14492200}" srcOrd="0" destOrd="1" presId="urn:microsoft.com/office/officeart/2005/8/layout/hList1"/>
    <dgm:cxn modelId="{4B5FF0E7-1258-46C1-92AE-A208D92B07C2}" type="presOf" srcId="{2F77773F-9188-4106-88DB-92040C125BC5}" destId="{5C3AE469-5D08-4EAC-961C-A1FE6EFD43F7}" srcOrd="0" destOrd="1" presId="urn:microsoft.com/office/officeart/2005/8/layout/hList1"/>
    <dgm:cxn modelId="{C1B356F6-EBE0-43C8-856E-4A88DC2F0B45}" type="presOf" srcId="{A0844639-284F-4FE2-A848-1087B98DF2C3}" destId="{04B6FD0E-D7DA-4136-B716-B70CFFCA429A}" srcOrd="0" destOrd="0" presId="urn:microsoft.com/office/officeart/2005/8/layout/hList1"/>
    <dgm:cxn modelId="{8EB8903A-DCF5-46FB-AB81-F0D054CA4B89}" type="presParOf" srcId="{3D42D52A-A31F-488B-B11D-6D053A4A4E6F}" destId="{00F24201-9400-4A45-8CA8-C68B012D7AC8}" srcOrd="0" destOrd="0" presId="urn:microsoft.com/office/officeart/2005/8/layout/hList1"/>
    <dgm:cxn modelId="{5A2864A8-622D-44B6-933F-8D1323B689F8}" type="presParOf" srcId="{00F24201-9400-4A45-8CA8-C68B012D7AC8}" destId="{04B6FD0E-D7DA-4136-B716-B70CFFCA429A}" srcOrd="0" destOrd="0" presId="urn:microsoft.com/office/officeart/2005/8/layout/hList1"/>
    <dgm:cxn modelId="{185E4545-11EF-4C86-8472-7D41E7DB2D65}" type="presParOf" srcId="{00F24201-9400-4A45-8CA8-C68B012D7AC8}" destId="{920E9853-B202-4774-B44D-461D14492200}" srcOrd="1" destOrd="0" presId="urn:microsoft.com/office/officeart/2005/8/layout/hList1"/>
    <dgm:cxn modelId="{7BB4B7A2-58BE-488C-B16D-C0F849A88AC6}" type="presParOf" srcId="{3D42D52A-A31F-488B-B11D-6D053A4A4E6F}" destId="{D7389252-832A-4F2A-A585-F202BC2A4E27}" srcOrd="1" destOrd="0" presId="urn:microsoft.com/office/officeart/2005/8/layout/hList1"/>
    <dgm:cxn modelId="{04080BFC-9756-4471-B216-C3BAF1BF45AD}" type="presParOf" srcId="{3D42D52A-A31F-488B-B11D-6D053A4A4E6F}" destId="{B72551B6-393C-47CC-89B4-91BA003D13E5}" srcOrd="2" destOrd="0" presId="urn:microsoft.com/office/officeart/2005/8/layout/hList1"/>
    <dgm:cxn modelId="{30DF582E-41AD-4770-B295-5B0E85D13DDB}" type="presParOf" srcId="{B72551B6-393C-47CC-89B4-91BA003D13E5}" destId="{C0DC3B65-4BB1-4992-AA04-DFC2C9B2DB5D}" srcOrd="0" destOrd="0" presId="urn:microsoft.com/office/officeart/2005/8/layout/hList1"/>
    <dgm:cxn modelId="{AB6E5E60-41CD-464B-A253-9845B5C3E715}" type="presParOf" srcId="{B72551B6-393C-47CC-89B4-91BA003D13E5}" destId="{5C3AE469-5D08-4EAC-961C-A1FE6EFD43F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6FD0E-D7DA-4136-B716-B70CFFCA429A}">
      <dsp:nvSpPr>
        <dsp:cNvPr id="0" name=""/>
        <dsp:cNvSpPr/>
      </dsp:nvSpPr>
      <dsp:spPr>
        <a:xfrm>
          <a:off x="37" y="56527"/>
          <a:ext cx="3613494" cy="583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0" i="0" kern="1200" dirty="0"/>
            <a:t>Cardiovascular (CVD) events remain the leading cause of on-duty deaths.</a:t>
          </a:r>
          <a:endParaRPr lang="en-US" sz="1600" kern="1200" dirty="0"/>
        </a:p>
      </dsp:txBody>
      <dsp:txXfrm>
        <a:off x="37" y="56527"/>
        <a:ext cx="3613494" cy="583874"/>
      </dsp:txXfrm>
    </dsp:sp>
    <dsp:sp modelId="{920E9853-B202-4774-B44D-461D14492200}">
      <dsp:nvSpPr>
        <dsp:cNvPr id="0" name=""/>
        <dsp:cNvSpPr/>
      </dsp:nvSpPr>
      <dsp:spPr>
        <a:xfrm>
          <a:off x="37" y="640401"/>
          <a:ext cx="3613494" cy="25665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i="0" kern="1200" dirty="0"/>
            <a:t>Hypertension:  </a:t>
          </a:r>
          <a:r>
            <a:rPr lang="en-US" sz="1600" b="0" i="0" kern="1200" dirty="0"/>
            <a:t>increased risk x12</a:t>
          </a:r>
          <a:endParaRPr lang="en-US" sz="1600" kern="1200" dirty="0"/>
        </a:p>
        <a:p>
          <a:pPr marL="171450" lvl="1" indent="-171450" algn="l" defTabSz="711200">
            <a:lnSpc>
              <a:spcPct val="90000"/>
            </a:lnSpc>
            <a:spcBef>
              <a:spcPct val="0"/>
            </a:spcBef>
            <a:spcAft>
              <a:spcPct val="15000"/>
            </a:spcAft>
            <a:buChar char="•"/>
          </a:pPr>
          <a:r>
            <a:rPr lang="en-US" sz="1600" b="1" i="0" kern="1200" dirty="0"/>
            <a:t>Cardiomegaly (heavy heart):  </a:t>
          </a:r>
          <a:r>
            <a:rPr lang="en-US" sz="1600" b="0" i="0" kern="1200" dirty="0"/>
            <a:t>increased risk x5</a:t>
          </a:r>
          <a:endParaRPr lang="en-US" sz="1600" kern="1200" dirty="0"/>
        </a:p>
        <a:p>
          <a:pPr marL="171450" lvl="1" indent="-171450" algn="l" defTabSz="711200">
            <a:lnSpc>
              <a:spcPct val="90000"/>
            </a:lnSpc>
            <a:spcBef>
              <a:spcPct val="0"/>
            </a:spcBef>
            <a:spcAft>
              <a:spcPct val="15000"/>
            </a:spcAft>
            <a:buChar char="•"/>
          </a:pPr>
          <a:r>
            <a:rPr lang="en-US" sz="1600" b="1" i="0" kern="1200" dirty="0"/>
            <a:t>History of CVD:  </a:t>
          </a:r>
          <a:r>
            <a:rPr lang="en-US" sz="1600" b="0" i="0" kern="1200" dirty="0"/>
            <a:t>increased risk x7</a:t>
          </a:r>
          <a:endParaRPr lang="en-US" sz="1600" kern="1200" dirty="0"/>
        </a:p>
        <a:p>
          <a:pPr marL="171450" lvl="1" indent="-171450" algn="l" defTabSz="711200">
            <a:lnSpc>
              <a:spcPct val="90000"/>
            </a:lnSpc>
            <a:spcBef>
              <a:spcPct val="0"/>
            </a:spcBef>
            <a:spcAft>
              <a:spcPct val="15000"/>
            </a:spcAft>
            <a:buChar char="•"/>
          </a:pPr>
          <a:r>
            <a:rPr lang="en-US" sz="1600" b="1" i="0" kern="1200" dirty="0"/>
            <a:t>Smoking increased risk:  </a:t>
          </a:r>
          <a:r>
            <a:rPr lang="en-US" sz="1600" b="0" i="0" kern="1200" dirty="0"/>
            <a:t>x3.5</a:t>
          </a:r>
          <a:endParaRPr lang="en-US" sz="1600" kern="1200" dirty="0"/>
        </a:p>
        <a:p>
          <a:pPr marL="171450" lvl="1" indent="-171450" algn="l" defTabSz="711200">
            <a:lnSpc>
              <a:spcPct val="90000"/>
            </a:lnSpc>
            <a:spcBef>
              <a:spcPct val="0"/>
            </a:spcBef>
            <a:spcAft>
              <a:spcPct val="15000"/>
            </a:spcAft>
            <a:buChar char="•"/>
          </a:pPr>
          <a:r>
            <a:rPr lang="en-US" sz="1600" b="1" i="0" kern="1200" dirty="0"/>
            <a:t>Of Sudden Cardiac Deaths (SCD) deaths:  </a:t>
          </a:r>
          <a:r>
            <a:rPr lang="en-US" sz="1600" b="0" i="0" kern="1200" dirty="0"/>
            <a:t>63% were obese</a:t>
          </a:r>
          <a:endParaRPr lang="en-US" sz="1600" kern="1200" dirty="0"/>
        </a:p>
        <a:p>
          <a:pPr marL="171450" lvl="1" indent="-171450" algn="l" defTabSz="711200">
            <a:lnSpc>
              <a:spcPct val="90000"/>
            </a:lnSpc>
            <a:spcBef>
              <a:spcPct val="0"/>
            </a:spcBef>
            <a:spcAft>
              <a:spcPct val="15000"/>
            </a:spcAft>
            <a:buChar char="•"/>
          </a:pPr>
          <a:r>
            <a:rPr lang="en-US" sz="1600" b="1" kern="1200" dirty="0"/>
            <a:t>Suicide:  </a:t>
          </a:r>
          <a:r>
            <a:rPr lang="en-US" sz="1600" kern="1200" dirty="0"/>
            <a:t>FFs are more likely to die from suicide than on-duty death</a:t>
          </a:r>
        </a:p>
      </dsp:txBody>
      <dsp:txXfrm>
        <a:off x="37" y="640401"/>
        <a:ext cx="3613494" cy="2566575"/>
      </dsp:txXfrm>
    </dsp:sp>
    <dsp:sp modelId="{C0DC3B65-4BB1-4992-AA04-DFC2C9B2DB5D}">
      <dsp:nvSpPr>
        <dsp:cNvPr id="0" name=""/>
        <dsp:cNvSpPr/>
      </dsp:nvSpPr>
      <dsp:spPr>
        <a:xfrm>
          <a:off x="4119421" y="56527"/>
          <a:ext cx="3613494" cy="583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0" i="0" kern="1200" dirty="0"/>
            <a:t>Approximately 10 to 15% higher risk of developing Cancer.</a:t>
          </a:r>
          <a:endParaRPr lang="en-US" sz="1600" kern="1200" dirty="0"/>
        </a:p>
      </dsp:txBody>
      <dsp:txXfrm>
        <a:off x="4119421" y="56527"/>
        <a:ext cx="3613494" cy="583874"/>
      </dsp:txXfrm>
    </dsp:sp>
    <dsp:sp modelId="{5C3AE469-5D08-4EAC-961C-A1FE6EFD43F7}">
      <dsp:nvSpPr>
        <dsp:cNvPr id="0" name=""/>
        <dsp:cNvSpPr/>
      </dsp:nvSpPr>
      <dsp:spPr>
        <a:xfrm>
          <a:off x="4119421" y="640401"/>
          <a:ext cx="3613494" cy="25665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i="0" kern="1200" dirty="0"/>
            <a:t>Colon Cancer:  </a:t>
          </a:r>
          <a:r>
            <a:rPr lang="en-US" sz="1600" b="0" i="0" kern="1200" dirty="0"/>
            <a:t>91% 5-year survival if caught early and 11% if it has already spread</a:t>
          </a:r>
          <a:endParaRPr lang="en-US" sz="1600" kern="1200" dirty="0"/>
        </a:p>
        <a:p>
          <a:pPr marL="171450" lvl="1" indent="-171450" algn="l" defTabSz="711200">
            <a:lnSpc>
              <a:spcPct val="90000"/>
            </a:lnSpc>
            <a:spcBef>
              <a:spcPct val="0"/>
            </a:spcBef>
            <a:spcAft>
              <a:spcPct val="15000"/>
            </a:spcAft>
            <a:buChar char="•"/>
          </a:pPr>
          <a:r>
            <a:rPr lang="en-US" sz="1600" b="1" i="0" kern="1200" dirty="0"/>
            <a:t>Prostate Cancer:  </a:t>
          </a:r>
          <a:r>
            <a:rPr lang="en-US" sz="1600" b="0" i="0" kern="1200" dirty="0"/>
            <a:t>100% 5-year survival if caught early</a:t>
          </a:r>
          <a:endParaRPr lang="en-US" sz="1600" kern="1200" dirty="0"/>
        </a:p>
        <a:p>
          <a:pPr marL="171450" lvl="1" indent="-171450" algn="l" defTabSz="711200">
            <a:lnSpc>
              <a:spcPct val="90000"/>
            </a:lnSpc>
            <a:spcBef>
              <a:spcPct val="0"/>
            </a:spcBef>
            <a:spcAft>
              <a:spcPct val="15000"/>
            </a:spcAft>
            <a:buChar char="•"/>
          </a:pPr>
          <a:r>
            <a:rPr lang="en-US" sz="1600" b="1" i="0" kern="1200" dirty="0"/>
            <a:t>Breast Cancer:  </a:t>
          </a:r>
          <a:r>
            <a:rPr lang="en-US" sz="1600" b="0" i="0" kern="1200" dirty="0"/>
            <a:t>98% 5-year survival if caught early and 15% survival in later stages </a:t>
          </a:r>
          <a:endParaRPr lang="en-US" sz="1600" kern="1200" dirty="0"/>
        </a:p>
        <a:p>
          <a:pPr marL="171450" lvl="1" indent="-171450" algn="l" defTabSz="711200">
            <a:lnSpc>
              <a:spcPct val="90000"/>
            </a:lnSpc>
            <a:spcBef>
              <a:spcPct val="0"/>
            </a:spcBef>
            <a:spcAft>
              <a:spcPct val="15000"/>
            </a:spcAft>
            <a:buChar char="•"/>
          </a:pPr>
          <a:r>
            <a:rPr lang="en-US" sz="1600" b="1" i="0" kern="1200" dirty="0"/>
            <a:t>Bowel Cancer:  </a:t>
          </a:r>
          <a:r>
            <a:rPr lang="en-US" sz="1600" b="0" i="0" kern="1200" dirty="0"/>
            <a:t>9 of 10 will survive 5 years if caught early</a:t>
          </a:r>
          <a:endParaRPr lang="en-US" sz="1600" kern="1200" dirty="0"/>
        </a:p>
      </dsp:txBody>
      <dsp:txXfrm>
        <a:off x="4119421" y="640401"/>
        <a:ext cx="3613494" cy="256657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45D59-AF0B-411F-8FA8-D0C98A9AEB86}" type="datetimeFigureOut">
              <a:rPr lang="en-US" smtClean="0"/>
              <a:t>12/29/2020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EABB5-14F2-4BB0-A6A2-452F6E94F100}" type="slidenum">
              <a:rPr lang="en-US" smtClean="0"/>
              <a:t>‹#›</a:t>
            </a:fld>
            <a:endParaRPr lang="en-US"/>
          </a:p>
        </p:txBody>
      </p:sp>
    </p:spTree>
    <p:extLst>
      <p:ext uri="{BB962C8B-B14F-4D97-AF65-F5344CB8AC3E}">
        <p14:creationId xmlns:p14="http://schemas.microsoft.com/office/powerpoint/2010/main" val="87085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a:t>
            </a:fld>
            <a:endParaRPr lang="en-US"/>
          </a:p>
        </p:txBody>
      </p:sp>
    </p:spTree>
    <p:extLst>
      <p:ext uri="{BB962C8B-B14F-4D97-AF65-F5344CB8AC3E}">
        <p14:creationId xmlns:p14="http://schemas.microsoft.com/office/powerpoint/2010/main" val="2869132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1. It is important for jurisdiction to conduct some research and work with HR and Risk Management to help determine specific numbers for potential cost savings.</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11</a:t>
            </a:fld>
            <a:endParaRPr lang="en-US"/>
          </a:p>
        </p:txBody>
      </p:sp>
    </p:spTree>
    <p:extLst>
      <p:ext uri="{BB962C8B-B14F-4D97-AF65-F5344CB8AC3E}">
        <p14:creationId xmlns:p14="http://schemas.microsoft.com/office/powerpoint/2010/main" val="1566241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You hear it every day, that there are an estimated 1,160,450 firefighters (career: 345,600; volunteer: 814,850 [2015 numbers]) in the United States. But what you don’t hear is how many firefighters had a fully compliant NFPA 1582 medical examination that year. The challenge is for organizations (career and volunteer) to step up to the plate and have a potential life saving NFPA 1582 physical.</a:t>
            </a:r>
          </a:p>
          <a:p>
            <a:pPr marL="228600" indent="-228600">
              <a:buAutoNum type="arabicPeriod"/>
            </a:pPr>
            <a:r>
              <a:rPr lang="en-US" dirty="0"/>
              <a:t>Let’s start today to transform our organizations by communicating the importance for every firefighter to have a fully complaint NFPA 1582 medical exam this coming year. You can help model the desired change and build a strong crew by personally getting your own fully complaint exam. Then do whatever it takes to get your department members medical exams that meets NFPA 1582. You can help reduce almost 50% or our line-of-duty deaths simply by making sure everyone is able to “Get Checked.” </a:t>
            </a:r>
          </a:p>
        </p:txBody>
      </p:sp>
      <p:sp>
        <p:nvSpPr>
          <p:cNvPr id="4" name="Slide Number Placeholder 3"/>
          <p:cNvSpPr>
            <a:spLocks noGrp="1"/>
          </p:cNvSpPr>
          <p:nvPr>
            <p:ph type="sldNum" sz="quarter" idx="5"/>
          </p:nvPr>
        </p:nvSpPr>
        <p:spPr/>
        <p:txBody>
          <a:bodyPr/>
          <a:lstStyle/>
          <a:p>
            <a:fld id="{131EABB5-14F2-4BB0-A6A2-452F6E94F100}" type="slidenum">
              <a:rPr lang="en-US" smtClean="0"/>
              <a:t>2</a:t>
            </a:fld>
            <a:endParaRPr lang="en-US"/>
          </a:p>
        </p:txBody>
      </p:sp>
    </p:spTree>
    <p:extLst>
      <p:ext uri="{BB962C8B-B14F-4D97-AF65-F5344CB8AC3E}">
        <p14:creationId xmlns:p14="http://schemas.microsoft.com/office/powerpoint/2010/main" val="265337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This is the “WHY” slide. Explain to your local officials why supporting NFPA 1582 physicals for your members can be a proactive approach to them being healthy and leaving their organizations the way they started!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dirty="0"/>
              <a:t>The physical isn’t meant to discourage or oust anyone. It’s meant to ensure that firefighters and EMS personnel who want to serve are able to do so for as long they want to, within the parameters of safety. Many fire companies and emergency services have had great success with their NFPA physical program. They have not seen a decrease in job applicants or volunteerism as a result of implementing this essential wellness initiative.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dirty="0"/>
              <a:t>Do some research on bullet number 5 and provide data (if possible). Simple chart can be very affective in showing political leaders how to save money. Engage your HR and Risk Management departments early in the process. Reach out to the FRCE if you want further assistance. We can help!</a:t>
            </a:r>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3</a:t>
            </a:fld>
            <a:endParaRPr lang="en-US"/>
          </a:p>
        </p:txBody>
      </p:sp>
    </p:spTree>
    <p:extLst>
      <p:ext uri="{BB962C8B-B14F-4D97-AF65-F5344CB8AC3E}">
        <p14:creationId xmlns:p14="http://schemas.microsoft.com/office/powerpoint/2010/main" val="219966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4</a:t>
            </a:fld>
            <a:endParaRPr lang="en-US"/>
          </a:p>
        </p:txBody>
      </p:sp>
    </p:spTree>
    <p:extLst>
      <p:ext uri="{BB962C8B-B14F-4D97-AF65-F5344CB8AC3E}">
        <p14:creationId xmlns:p14="http://schemas.microsoft.com/office/powerpoint/2010/main" val="2199660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purposes of an annual medical physical are not limited to the bullets on this slide.</a:t>
            </a:r>
          </a:p>
        </p:txBody>
      </p:sp>
      <p:sp>
        <p:nvSpPr>
          <p:cNvPr id="4" name="Slide Number Placeholder 3"/>
          <p:cNvSpPr>
            <a:spLocks noGrp="1"/>
          </p:cNvSpPr>
          <p:nvPr>
            <p:ph type="sldNum" sz="quarter" idx="5"/>
          </p:nvPr>
        </p:nvSpPr>
        <p:spPr/>
        <p:txBody>
          <a:bodyPr/>
          <a:lstStyle/>
          <a:p>
            <a:fld id="{131EABB5-14F2-4BB0-A6A2-452F6E94F100}" type="slidenum">
              <a:rPr lang="en-US" smtClean="0"/>
              <a:t>5</a:t>
            </a:fld>
            <a:endParaRPr lang="en-US"/>
          </a:p>
        </p:txBody>
      </p:sp>
    </p:spTree>
    <p:extLst>
      <p:ext uri="{BB962C8B-B14F-4D97-AF65-F5344CB8AC3E}">
        <p14:creationId xmlns:p14="http://schemas.microsoft.com/office/powerpoint/2010/main" val="55801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purposes of an annual medical physical are not limited to the bullets on this slide.</a:t>
            </a:r>
          </a:p>
        </p:txBody>
      </p:sp>
      <p:sp>
        <p:nvSpPr>
          <p:cNvPr id="4" name="Slide Number Placeholder 3"/>
          <p:cNvSpPr>
            <a:spLocks noGrp="1"/>
          </p:cNvSpPr>
          <p:nvPr>
            <p:ph type="sldNum" sz="quarter" idx="5"/>
          </p:nvPr>
        </p:nvSpPr>
        <p:spPr/>
        <p:txBody>
          <a:bodyPr/>
          <a:lstStyle/>
          <a:p>
            <a:fld id="{131EABB5-14F2-4BB0-A6A2-452F6E94F100}" type="slidenum">
              <a:rPr lang="en-US" smtClean="0"/>
              <a:t>6</a:t>
            </a:fld>
            <a:endParaRPr lang="en-US"/>
          </a:p>
        </p:txBody>
      </p:sp>
    </p:spTree>
    <p:extLst>
      <p:ext uri="{BB962C8B-B14F-4D97-AF65-F5344CB8AC3E}">
        <p14:creationId xmlns:p14="http://schemas.microsoft.com/office/powerpoint/2010/main" val="2796259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Reinforce that NFPA 1582 is to not get rid of members. It is designed as a proactive approach to ensure members are healthy and determine any underlying medical conditions, they may not know they have.</a:t>
            </a:r>
          </a:p>
        </p:txBody>
      </p:sp>
      <p:sp>
        <p:nvSpPr>
          <p:cNvPr id="4" name="Slide Number Placeholder 3"/>
          <p:cNvSpPr>
            <a:spLocks noGrp="1"/>
          </p:cNvSpPr>
          <p:nvPr>
            <p:ph type="sldNum" sz="quarter" idx="5"/>
          </p:nvPr>
        </p:nvSpPr>
        <p:spPr/>
        <p:txBody>
          <a:bodyPr/>
          <a:lstStyle/>
          <a:p>
            <a:fld id="{131EABB5-14F2-4BB0-A6A2-452F6E94F100}" type="slidenum">
              <a:rPr lang="en-US" smtClean="0"/>
              <a:t>7</a:t>
            </a:fld>
            <a:endParaRPr lang="en-US"/>
          </a:p>
        </p:txBody>
      </p:sp>
    </p:spTree>
    <p:extLst>
      <p:ext uri="{BB962C8B-B14F-4D97-AF65-F5344CB8AC3E}">
        <p14:creationId xmlns:p14="http://schemas.microsoft.com/office/powerpoint/2010/main" val="2884995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solidFill>
                <a:srgbClr val="FF0000"/>
              </a:solidFill>
            </a:endParaRPr>
          </a:p>
        </p:txBody>
      </p:sp>
      <p:sp>
        <p:nvSpPr>
          <p:cNvPr id="4" name="Slide Number Placeholder 3"/>
          <p:cNvSpPr>
            <a:spLocks noGrp="1"/>
          </p:cNvSpPr>
          <p:nvPr>
            <p:ph type="sldNum" sz="quarter" idx="5"/>
          </p:nvPr>
        </p:nvSpPr>
        <p:spPr/>
        <p:txBody>
          <a:bodyPr/>
          <a:lstStyle/>
          <a:p>
            <a:fld id="{131EABB5-14F2-4BB0-A6A2-452F6E94F100}" type="slidenum">
              <a:rPr lang="en-US" smtClean="0"/>
              <a:t>8</a:t>
            </a:fld>
            <a:endParaRPr lang="en-US"/>
          </a:p>
        </p:txBody>
      </p:sp>
    </p:spTree>
    <p:extLst>
      <p:ext uri="{BB962C8B-B14F-4D97-AF65-F5344CB8AC3E}">
        <p14:creationId xmlns:p14="http://schemas.microsoft.com/office/powerpoint/2010/main" val="1520810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10</a:t>
            </a:fld>
            <a:endParaRPr lang="en-US"/>
          </a:p>
        </p:txBody>
      </p:sp>
    </p:spTree>
    <p:extLst>
      <p:ext uri="{BB962C8B-B14F-4D97-AF65-F5344CB8AC3E}">
        <p14:creationId xmlns:p14="http://schemas.microsoft.com/office/powerpoint/2010/main" val="1947915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8F18378-5ECB-E942-AB88-6A56C8FCA88E}"/>
              </a:ext>
            </a:extLst>
          </p:cNvPr>
          <p:cNvSpPr/>
          <p:nvPr userDrawn="1"/>
        </p:nvSpPr>
        <p:spPr>
          <a:xfrm>
            <a:off x="0" y="-1"/>
            <a:ext cx="9144000" cy="2875547"/>
          </a:xfrm>
          <a:prstGeom prst="rect">
            <a:avLst/>
          </a:prstGeom>
          <a:solidFill>
            <a:srgbClr val="03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 Single Corner Rectangle 10">
            <a:extLst>
              <a:ext uri="{FF2B5EF4-FFF2-40B4-BE49-F238E27FC236}">
                <a16:creationId xmlns:a16="http://schemas.microsoft.com/office/drawing/2014/main" id="{F46FA36F-AFD3-F246-B0B7-E12CBB5ED6AF}"/>
              </a:ext>
            </a:extLst>
          </p:cNvPr>
          <p:cNvSpPr/>
          <p:nvPr userDrawn="1"/>
        </p:nvSpPr>
        <p:spPr>
          <a:xfrm rot="5400000">
            <a:off x="553451" y="-120318"/>
            <a:ext cx="2159668" cy="2400303"/>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45167" y="3498344"/>
            <a:ext cx="8357136" cy="885963"/>
          </a:xfrm>
        </p:spPr>
        <p:txBody>
          <a:bodyPr lIns="0" tIns="0" rIns="0" bIns="0" anchor="t" anchorCtr="0">
            <a:noAutofit/>
          </a:bodyPr>
          <a:lstStyle>
            <a:lvl1pPr algn="l">
              <a:defRPr sz="3500" b="1" i="0">
                <a:solidFill>
                  <a:srgbClr val="FF0000"/>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p>
        </p:txBody>
      </p:sp>
      <p:sp>
        <p:nvSpPr>
          <p:cNvPr id="3" name="Subtitle 2"/>
          <p:cNvSpPr>
            <a:spLocks noGrp="1"/>
          </p:cNvSpPr>
          <p:nvPr>
            <p:ph type="subTitle" idx="1"/>
          </p:nvPr>
        </p:nvSpPr>
        <p:spPr>
          <a:xfrm>
            <a:off x="445167" y="4116443"/>
            <a:ext cx="6858000" cy="455558"/>
          </a:xfrm>
        </p:spPr>
        <p:txBody>
          <a:bodyPr lIns="0" tIns="0" rIns="0" bIns="0"/>
          <a:lstStyle>
            <a:lvl1pPr marL="0" indent="0" algn="l">
              <a:buNone/>
              <a:defRPr sz="1800" b="0" i="0">
                <a:latin typeface="Helvetica Light" panose="020B0403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8" name="Date Placeholder 3">
            <a:extLst>
              <a:ext uri="{FF2B5EF4-FFF2-40B4-BE49-F238E27FC236}">
                <a16:creationId xmlns:a16="http://schemas.microsoft.com/office/drawing/2014/main" id="{6D284AF9-7850-CC44-9BF8-D5DCD228CAED}"/>
              </a:ext>
            </a:extLst>
          </p:cNvPr>
          <p:cNvSpPr>
            <a:spLocks noGrp="1"/>
          </p:cNvSpPr>
          <p:nvPr>
            <p:ph type="dt" sz="half" idx="10"/>
          </p:nvPr>
        </p:nvSpPr>
        <p:spPr>
          <a:xfrm>
            <a:off x="445167" y="4728562"/>
            <a:ext cx="2057400" cy="273844"/>
          </a:xfrm>
        </p:spPr>
        <p:txBody>
          <a:bodyPr lIns="0" tIns="0" rIns="0" bIns="0" anchor="t" anchorCtr="0"/>
          <a:lstStyle>
            <a:lvl1pPr>
              <a:defRPr b="0" i="0">
                <a:latin typeface="Helvetica" pitchFamily="2" charset="0"/>
              </a:defRPr>
            </a:lvl1pPr>
          </a:lstStyle>
          <a:p>
            <a:fld id="{D3AD62C9-0F48-694D-9E14-4BD92DC625EA}" type="datetimeFigureOut">
              <a:rPr lang="en-US" smtClean="0"/>
              <a:pPr/>
              <a:t>12/29/2020</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6BB91F3E-3A44-0645-81E0-4226D26B0E0A}"/>
              </a:ext>
            </a:extLst>
          </p:cNvPr>
          <p:cNvPicPr>
            <a:picLocks noChangeAspect="1"/>
          </p:cNvPicPr>
          <p:nvPr userDrawn="1"/>
        </p:nvPicPr>
        <p:blipFill rotWithShape="1">
          <a:blip r:embed="rId2"/>
          <a:srcRect t="54503" b="40640"/>
          <a:stretch/>
        </p:blipFill>
        <p:spPr>
          <a:xfrm>
            <a:off x="0" y="2814568"/>
            <a:ext cx="9141291" cy="249818"/>
          </a:xfrm>
          <a:prstGeom prst="rect">
            <a:avLst/>
          </a:prstGeom>
        </p:spPr>
      </p:pic>
      <p:pic>
        <p:nvPicPr>
          <p:cNvPr id="10" name="Picture 9" descr="A close up of a sign&#10;&#10;Description automatically generated">
            <a:extLst>
              <a:ext uri="{FF2B5EF4-FFF2-40B4-BE49-F238E27FC236}">
                <a16:creationId xmlns:a16="http://schemas.microsoft.com/office/drawing/2014/main" id="{ECB9E378-79BE-A54E-BB2E-6B8B94D063BC}"/>
              </a:ext>
            </a:extLst>
          </p:cNvPr>
          <p:cNvPicPr>
            <a:picLocks noChangeAspect="1"/>
          </p:cNvPicPr>
          <p:nvPr userDrawn="1"/>
        </p:nvPicPr>
        <p:blipFill rotWithShape="1">
          <a:blip r:embed="rId3"/>
          <a:srcRect b="8038"/>
          <a:stretch/>
        </p:blipFill>
        <p:spPr>
          <a:xfrm>
            <a:off x="625639" y="256009"/>
            <a:ext cx="2009987" cy="1717170"/>
          </a:xfrm>
          <a:prstGeom prst="rect">
            <a:avLst/>
          </a:prstGeom>
        </p:spPr>
      </p:pic>
    </p:spTree>
    <p:extLst>
      <p:ext uri="{BB962C8B-B14F-4D97-AF65-F5344CB8AC3E}">
        <p14:creationId xmlns:p14="http://schemas.microsoft.com/office/powerpoint/2010/main" val="421070832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54880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41614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68150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FD2E3B-992A-6A49-B471-A083643050FD}"/>
              </a:ext>
            </a:extLst>
          </p:cNvPr>
          <p:cNvSpPr/>
          <p:nvPr userDrawn="1"/>
        </p:nvSpPr>
        <p:spPr>
          <a:xfrm>
            <a:off x="0" y="0"/>
            <a:ext cx="9144000" cy="1034716"/>
          </a:xfrm>
          <a:prstGeom prst="rect">
            <a:avLst/>
          </a:prstGeom>
          <a:solidFill>
            <a:srgbClr val="F0B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39892" y="9149"/>
            <a:ext cx="7886700" cy="1020754"/>
          </a:xfrm>
        </p:spPr>
        <p:txBody>
          <a:bodyPr lIns="0" tIns="0" rIns="0" bIns="0">
            <a:normAutofit/>
          </a:bodyPr>
          <a:lstStyle>
            <a:lvl1pPr>
              <a:defRPr sz="2800" b="1" i="0">
                <a:solidFill>
                  <a:srgbClr val="225B36"/>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a:xfrm>
            <a:off x="339892" y="1369219"/>
            <a:ext cx="7886700" cy="3263504"/>
          </a:xfrm>
        </p:spPr>
        <p:txBody>
          <a:bodyPr lIns="0" tIns="0" rIns="0" bIns="0"/>
          <a:lstStyle>
            <a:lvl1pPr>
              <a:buClr>
                <a:srgbClr val="225B36"/>
              </a:buClr>
              <a:defRPr b="0" i="0">
                <a:latin typeface="Helvetica Light" panose="020B0403020202020204" pitchFamily="34" charset="0"/>
              </a:defRPr>
            </a:lvl1pPr>
            <a:lvl2pPr>
              <a:defRPr b="0" i="0">
                <a:latin typeface="Helvetica Light" panose="020B0403020202020204" pitchFamily="34" charset="0"/>
              </a:defRPr>
            </a:lvl2pPr>
            <a:lvl3pPr>
              <a:defRPr b="0" i="0">
                <a:latin typeface="Helvetica Light" panose="020B0403020202020204" pitchFamily="34" charset="0"/>
              </a:defRPr>
            </a:lvl3pPr>
            <a:lvl4pPr>
              <a:defRPr b="0" i="0">
                <a:latin typeface="Helvetica Light" panose="020B0403020202020204" pitchFamily="34" charset="0"/>
              </a:defRPr>
            </a:lvl4pPr>
            <a:lvl5pPr>
              <a:defRPr b="0" i="0">
                <a:latin typeface="Helvetica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0091" y="4908633"/>
            <a:ext cx="2057400" cy="273844"/>
          </a:xfrm>
        </p:spPr>
        <p:txBody>
          <a:bodyPr lIns="0" tIns="0" rIns="0" bIns="0" anchor="t" anchorCtr="0"/>
          <a:lstStyle>
            <a:lvl1pPr algn="l">
              <a:defRPr>
                <a:solidFill>
                  <a:schemeClr val="bg1"/>
                </a:solidFill>
              </a:defRPr>
            </a:lvl1pPr>
          </a:lstStyle>
          <a:p>
            <a:fld id="{E2C3810C-AF9A-EA4F-8CFE-1E408B83C6C7}" type="slidenum">
              <a:rPr lang="en-US" smtClean="0"/>
              <a:pPr/>
              <a:t>‹#›</a:t>
            </a:fld>
            <a:endParaRPr lang="en-US" dirty="0"/>
          </a:p>
        </p:txBody>
      </p:sp>
    </p:spTree>
    <p:extLst>
      <p:ext uri="{BB962C8B-B14F-4D97-AF65-F5344CB8AC3E}">
        <p14:creationId xmlns:p14="http://schemas.microsoft.com/office/powerpoint/2010/main" val="294210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034F00"/>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4C177E24-B4AD-0042-A2A9-AF18C320BFC7}"/>
              </a:ext>
            </a:extLst>
          </p:cNvPr>
          <p:cNvPicPr>
            <a:picLocks noChangeAspect="1"/>
          </p:cNvPicPr>
          <p:nvPr userDrawn="1"/>
        </p:nvPicPr>
        <p:blipFill rotWithShape="1">
          <a:blip r:embed="rId2"/>
          <a:srcRect t="94261"/>
          <a:stretch/>
        </p:blipFill>
        <p:spPr>
          <a:xfrm>
            <a:off x="1354" y="4848330"/>
            <a:ext cx="9141291" cy="295170"/>
          </a:xfrm>
          <a:prstGeom prst="rect">
            <a:avLst/>
          </a:prstGeom>
        </p:spPr>
      </p:pic>
      <p:sp>
        <p:nvSpPr>
          <p:cNvPr id="7" name="Title 1">
            <a:extLst>
              <a:ext uri="{FF2B5EF4-FFF2-40B4-BE49-F238E27FC236}">
                <a16:creationId xmlns:a16="http://schemas.microsoft.com/office/drawing/2014/main" id="{5ABA4A75-4E52-5545-B846-B32B65AE7414}"/>
              </a:ext>
            </a:extLst>
          </p:cNvPr>
          <p:cNvSpPr>
            <a:spLocks noGrp="1"/>
          </p:cNvSpPr>
          <p:nvPr>
            <p:ph type="title" hasCustomPrompt="1"/>
          </p:nvPr>
        </p:nvSpPr>
        <p:spPr>
          <a:xfrm>
            <a:off x="339892" y="1827901"/>
            <a:ext cx="7886700" cy="1020754"/>
          </a:xfrm>
        </p:spPr>
        <p:txBody>
          <a:bodyPr lIns="0" tIns="0" rIns="0" bIns="0">
            <a:normAutofit/>
          </a:bodyPr>
          <a:lstStyle>
            <a:lvl1pPr>
              <a:defRPr sz="4400" b="1" i="0">
                <a:solidFill>
                  <a:schemeClr val="bg1"/>
                </a:solidFill>
                <a:latin typeface="Relation" panose="03060000000000000000" pitchFamily="66" charset="77"/>
              </a:defRPr>
            </a:lvl1pPr>
          </a:lstStyle>
          <a:p>
            <a:r>
              <a:rPr lang="en-US" dirty="0"/>
              <a:t>Slide Divider</a:t>
            </a:r>
          </a:p>
        </p:txBody>
      </p:sp>
    </p:spTree>
    <p:extLst>
      <p:ext uri="{BB962C8B-B14F-4D97-AF65-F5344CB8AC3E}">
        <p14:creationId xmlns:p14="http://schemas.microsoft.com/office/powerpoint/2010/main" val="375312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3A609D-C1F5-8D45-8C36-25BDC2635AA2}"/>
              </a:ext>
            </a:extLst>
          </p:cNvPr>
          <p:cNvSpPr txBox="1"/>
          <p:nvPr userDrawn="1"/>
        </p:nvSpPr>
        <p:spPr>
          <a:xfrm>
            <a:off x="482321" y="3336054"/>
            <a:ext cx="6375679" cy="2154436"/>
          </a:xfrm>
          <a:prstGeom prst="rect">
            <a:avLst/>
          </a:prstGeom>
          <a:noFill/>
        </p:spPr>
        <p:txBody>
          <a:bodyPr wrap="square" lIns="0" tIns="0" rIns="0" bIns="0" rtlCol="0">
            <a:spAutoFit/>
          </a:bodyPr>
          <a:lstStyle/>
          <a:p>
            <a:r>
              <a:rPr lang="en-US" sz="1500" b="1" i="0" kern="1200" dirty="0">
                <a:solidFill>
                  <a:srgbClr val="034F00"/>
                </a:solidFill>
                <a:effectLst/>
                <a:latin typeface="Helvetica" pitchFamily="2" charset="0"/>
                <a:ea typeface="+mn-ea"/>
                <a:cs typeface="+mn-cs"/>
              </a:rPr>
              <a:t>First Responder Center for Excellence</a:t>
            </a:r>
          </a:p>
          <a:p>
            <a:r>
              <a:rPr lang="en-US" sz="1300" b="0" i="0" kern="1200" dirty="0">
                <a:solidFill>
                  <a:schemeClr val="tx1"/>
                </a:solidFill>
                <a:effectLst/>
                <a:latin typeface="Helvetica" pitchFamily="2" charset="0"/>
                <a:ea typeface="+mn-ea"/>
                <a:cs typeface="+mn-cs"/>
              </a:rPr>
              <a:t>2130 Priest Bridge Drive, Suite 11</a:t>
            </a:r>
          </a:p>
          <a:p>
            <a:r>
              <a:rPr lang="en-US" sz="1300" b="0" i="0" kern="1200" dirty="0">
                <a:solidFill>
                  <a:schemeClr val="tx1"/>
                </a:solidFill>
                <a:effectLst/>
                <a:latin typeface="Helvetica" pitchFamily="2" charset="0"/>
                <a:ea typeface="+mn-ea"/>
                <a:cs typeface="+mn-cs"/>
              </a:rPr>
              <a:t>Crofton, MD 21114</a:t>
            </a:r>
          </a:p>
          <a:p>
            <a:r>
              <a:rPr lang="en-US" sz="1300" b="0" i="0" kern="1200" dirty="0">
                <a:solidFill>
                  <a:schemeClr val="tx1"/>
                </a:solidFill>
                <a:effectLst/>
                <a:latin typeface="Helvetica" pitchFamily="2" charset="0"/>
                <a:ea typeface="+mn-ea"/>
                <a:cs typeface="+mn-cs"/>
              </a:rPr>
              <a:t>Phone: 443-302-2915 </a:t>
            </a:r>
          </a:p>
          <a:p>
            <a:r>
              <a:rPr lang="en-US" sz="1300" b="0" i="0" kern="1200" dirty="0">
                <a:solidFill>
                  <a:schemeClr val="tx1"/>
                </a:solidFill>
                <a:effectLst/>
                <a:latin typeface="Helvetica" pitchFamily="2" charset="0"/>
                <a:ea typeface="+mn-ea"/>
                <a:cs typeface="+mn-cs"/>
              </a:rPr>
              <a:t>Fax: 410-721-6213</a:t>
            </a:r>
          </a:p>
          <a:p>
            <a:endParaRPr lang="en-US" sz="1300" b="0" i="0" kern="1200" dirty="0">
              <a:solidFill>
                <a:schemeClr val="tx1"/>
              </a:solidFill>
              <a:effectLst/>
              <a:latin typeface="Helvetica" pitchFamily="2" charset="0"/>
              <a:ea typeface="+mn-ea"/>
              <a:cs typeface="+mn-cs"/>
            </a:endParaRPr>
          </a:p>
          <a:p>
            <a:r>
              <a:rPr lang="en-US" sz="1500" b="1" i="0" kern="1200" dirty="0">
                <a:solidFill>
                  <a:srgbClr val="D71B31"/>
                </a:solidFill>
                <a:effectLst/>
                <a:latin typeface="Helvetica" pitchFamily="2" charset="0"/>
                <a:ea typeface="+mn-ea"/>
                <a:cs typeface="+mn-cs"/>
              </a:rPr>
              <a:t>firstrespondercenter.org</a:t>
            </a:r>
          </a:p>
          <a:p>
            <a:br>
              <a:rPr lang="en-US" sz="1500" b="1" i="0" kern="1200" dirty="0">
                <a:solidFill>
                  <a:schemeClr val="tx1"/>
                </a:solidFill>
                <a:effectLst/>
                <a:latin typeface="Helvetica" pitchFamily="2" charset="0"/>
                <a:ea typeface="+mn-ea"/>
                <a:cs typeface="+mn-cs"/>
              </a:rPr>
            </a:br>
            <a:endParaRPr lang="en-US" sz="1500" b="1" i="0" kern="1200" dirty="0">
              <a:solidFill>
                <a:schemeClr val="tx1"/>
              </a:solidFill>
              <a:effectLst/>
              <a:latin typeface="Helvetica" pitchFamily="2" charset="0"/>
              <a:ea typeface="+mn-ea"/>
              <a:cs typeface="+mn-cs"/>
            </a:endParaRPr>
          </a:p>
          <a:p>
            <a:endParaRPr lang="en-US" sz="1500" b="1" i="0" dirty="0">
              <a:latin typeface="Helvetica" pitchFamily="2" charset="0"/>
            </a:endParaRPr>
          </a:p>
        </p:txBody>
      </p:sp>
      <p:sp>
        <p:nvSpPr>
          <p:cNvPr id="3" name="Rectangle 2">
            <a:extLst>
              <a:ext uri="{FF2B5EF4-FFF2-40B4-BE49-F238E27FC236}">
                <a16:creationId xmlns:a16="http://schemas.microsoft.com/office/drawing/2014/main" id="{82263002-5534-B749-9F36-7DD1AFEACCB3}"/>
              </a:ext>
            </a:extLst>
          </p:cNvPr>
          <p:cNvSpPr/>
          <p:nvPr userDrawn="1"/>
        </p:nvSpPr>
        <p:spPr>
          <a:xfrm>
            <a:off x="0" y="-1"/>
            <a:ext cx="9144000" cy="2875547"/>
          </a:xfrm>
          <a:prstGeom prst="rect">
            <a:avLst/>
          </a:prstGeom>
          <a:solidFill>
            <a:srgbClr val="03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B6BA2323-7B8C-D244-BF4F-5428808369FA}"/>
              </a:ext>
            </a:extLst>
          </p:cNvPr>
          <p:cNvPicPr>
            <a:picLocks noChangeAspect="1"/>
          </p:cNvPicPr>
          <p:nvPr userDrawn="1"/>
        </p:nvPicPr>
        <p:blipFill rotWithShape="1">
          <a:blip r:embed="rId2"/>
          <a:srcRect t="54503" b="40640"/>
          <a:stretch/>
        </p:blipFill>
        <p:spPr>
          <a:xfrm>
            <a:off x="0" y="2814568"/>
            <a:ext cx="9141291" cy="249818"/>
          </a:xfrm>
          <a:prstGeom prst="rect">
            <a:avLst/>
          </a:prstGeom>
        </p:spPr>
      </p:pic>
      <p:sp>
        <p:nvSpPr>
          <p:cNvPr id="8" name="Round Single Corner Rectangle 7">
            <a:extLst>
              <a:ext uri="{FF2B5EF4-FFF2-40B4-BE49-F238E27FC236}">
                <a16:creationId xmlns:a16="http://schemas.microsoft.com/office/drawing/2014/main" id="{5853F539-FCF7-EA40-92AC-0F9E1C4C1D02}"/>
              </a:ext>
            </a:extLst>
          </p:cNvPr>
          <p:cNvSpPr/>
          <p:nvPr userDrawn="1"/>
        </p:nvSpPr>
        <p:spPr>
          <a:xfrm rot="5400000">
            <a:off x="553451" y="-120318"/>
            <a:ext cx="2159668" cy="2400303"/>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close up of a sign&#10;&#10;Description automatically generated">
            <a:extLst>
              <a:ext uri="{FF2B5EF4-FFF2-40B4-BE49-F238E27FC236}">
                <a16:creationId xmlns:a16="http://schemas.microsoft.com/office/drawing/2014/main" id="{4C201D20-5BEE-2343-9012-476CE85BFB2D}"/>
              </a:ext>
            </a:extLst>
          </p:cNvPr>
          <p:cNvPicPr>
            <a:picLocks noChangeAspect="1"/>
          </p:cNvPicPr>
          <p:nvPr userDrawn="1"/>
        </p:nvPicPr>
        <p:blipFill rotWithShape="1">
          <a:blip r:embed="rId3"/>
          <a:srcRect b="8038"/>
          <a:stretch/>
        </p:blipFill>
        <p:spPr>
          <a:xfrm>
            <a:off x="625639" y="256009"/>
            <a:ext cx="2009987" cy="1717170"/>
          </a:xfrm>
          <a:prstGeom prst="rect">
            <a:avLst/>
          </a:prstGeom>
        </p:spPr>
      </p:pic>
    </p:spTree>
    <p:extLst>
      <p:ext uri="{BB962C8B-B14F-4D97-AF65-F5344CB8AC3E}">
        <p14:creationId xmlns:p14="http://schemas.microsoft.com/office/powerpoint/2010/main" val="1971477074"/>
      </p:ext>
    </p:extLst>
  </p:cSld>
  <p:clrMapOvr>
    <a:masterClrMapping/>
  </p:clrMapOvr>
  <p:extLst>
    <p:ext uri="{DCECCB84-F9BA-43D5-87BE-67443E8EF086}">
      <p15:sldGuideLst xmlns:p15="http://schemas.microsoft.com/office/powerpoint/2012/main">
        <p15:guide id="1" orient="horz" pos="1620">
          <p15:clr>
            <a:srgbClr val="FBAE40"/>
          </p15:clr>
        </p15:guide>
        <p15:guide id="2" pos="26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62952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168119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50647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53452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AD62C9-0F48-694D-9E14-4BD92DC625EA}"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278150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3AD62C9-0F48-694D-9E14-4BD92DC625EA}" type="datetimeFigureOut">
              <a:rPr lang="en-US" smtClean="0"/>
              <a:t>12/29/2020</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2C3810C-AF9A-EA4F-8CFE-1E408B83C6C7}" type="slidenum">
              <a:rPr lang="en-US" smtClean="0"/>
              <a:t>‹#›</a:t>
            </a:fld>
            <a:endParaRPr lang="en-US" dirty="0"/>
          </a:p>
        </p:txBody>
      </p:sp>
    </p:spTree>
    <p:extLst>
      <p:ext uri="{BB962C8B-B14F-4D97-AF65-F5344CB8AC3E}">
        <p14:creationId xmlns:p14="http://schemas.microsoft.com/office/powerpoint/2010/main" val="4089184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72"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osha.gov/laws-regs/regulations/standardnumber/1910" TargetMode="External"/><Relationship Id="rId7" Type="http://schemas.openxmlformats.org/officeDocument/2006/relationships/hyperlink" Target="http://www.fstaresearch.org/" TargetMode="External"/><Relationship Id="rId2" Type="http://schemas.openxmlformats.org/officeDocument/2006/relationships/hyperlink" Target="http://www.nfpa.org/" TargetMode="External"/><Relationship Id="rId1" Type="http://schemas.openxmlformats.org/officeDocument/2006/relationships/slideLayout" Target="../slideLayouts/slideLayout2.xml"/><Relationship Id="rId6" Type="http://schemas.openxmlformats.org/officeDocument/2006/relationships/hyperlink" Target="http://www.usfa.fema.gov/operations/ops_wellness_fitness.html" TargetMode="External"/><Relationship Id="rId5" Type="http://schemas.openxmlformats.org/officeDocument/2006/relationships/hyperlink" Target="http://www.healthy-firefighter.org/start-a-program" TargetMode="External"/><Relationship Id="rId4" Type="http://schemas.openxmlformats.org/officeDocument/2006/relationships/hyperlink" Target="http://www.firstrespondercenter.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CF56-70D7-CE47-890C-483B9A21B3E9}"/>
              </a:ext>
            </a:extLst>
          </p:cNvPr>
          <p:cNvSpPr>
            <a:spLocks noGrp="1"/>
          </p:cNvSpPr>
          <p:nvPr>
            <p:ph type="ctrTitle"/>
          </p:nvPr>
        </p:nvSpPr>
        <p:spPr>
          <a:xfrm>
            <a:off x="494403" y="3369056"/>
            <a:ext cx="8357136" cy="2042920"/>
          </a:xfrm>
        </p:spPr>
        <p:txBody>
          <a:bodyPr/>
          <a:lstStyle/>
          <a:p>
            <a:pPr algn="ctr"/>
            <a:r>
              <a:rPr lang="en-US" sz="3200" b="1" i="0" u="none" strike="noStrike" baseline="0" dirty="0">
                <a:solidFill>
                  <a:schemeClr val="tx1"/>
                </a:solidFill>
                <a:latin typeface="Helvetica Neue" panose="02000503000000020004"/>
              </a:rPr>
              <a:t>NFPA</a:t>
            </a:r>
            <a:r>
              <a:rPr lang="en-US" sz="3200" b="1" i="0" u="none" strike="noStrike" baseline="30000" dirty="0">
                <a:solidFill>
                  <a:schemeClr val="tx1"/>
                </a:solidFill>
                <a:latin typeface="Helvetica Neue" panose="02000503000000020004"/>
              </a:rPr>
              <a:t>®</a:t>
            </a:r>
            <a:r>
              <a:rPr lang="en-US" sz="3200" b="1" i="0" u="none" strike="noStrike" baseline="0" dirty="0">
                <a:solidFill>
                  <a:schemeClr val="tx1"/>
                </a:solidFill>
                <a:latin typeface="Helvetica Neue" panose="02000503000000020004"/>
              </a:rPr>
              <a:t> 1582 </a:t>
            </a:r>
            <a:br>
              <a:rPr lang="en-US" sz="3200" b="1" i="0" u="none" strike="noStrike" baseline="0" dirty="0">
                <a:solidFill>
                  <a:schemeClr val="tx1"/>
                </a:solidFill>
                <a:latin typeface="Helvetica Neue" panose="02000503000000020004"/>
              </a:rPr>
            </a:br>
            <a:r>
              <a:rPr lang="en-US" sz="3200" b="1" i="0" u="none" strike="noStrike" baseline="0" dirty="0">
                <a:solidFill>
                  <a:schemeClr val="tx1"/>
                </a:solidFill>
                <a:latin typeface="Helvetica Neue" panose="02000503000000020004"/>
              </a:rPr>
              <a:t>Occupational Medical Program</a:t>
            </a:r>
            <a:br>
              <a:rPr lang="en-US" sz="3200" b="1" i="0" u="none" strike="noStrike" baseline="0" dirty="0">
                <a:solidFill>
                  <a:schemeClr val="tx1"/>
                </a:solidFill>
                <a:latin typeface="Helvetica Neue" panose="02000503000000020004"/>
              </a:rPr>
            </a:br>
            <a:r>
              <a:rPr lang="en-US" sz="3200" b="1" i="1" u="none" strike="noStrike" baseline="0" dirty="0">
                <a:solidFill>
                  <a:schemeClr val="tx1"/>
                </a:solidFill>
                <a:latin typeface="Helvetica Neue" panose="02000503000000020004"/>
              </a:rPr>
              <a:t>for</a:t>
            </a:r>
            <a:r>
              <a:rPr lang="en-US" sz="3200" dirty="0">
                <a:solidFill>
                  <a:schemeClr val="tx1"/>
                </a:solidFill>
                <a:latin typeface="Helvetica Neue" panose="02000503000000020004"/>
              </a:rPr>
              <a:t> Jurisdiction</a:t>
            </a:r>
            <a:br>
              <a:rPr lang="en-US" sz="3200" b="1" i="0" u="none" strike="noStrike" baseline="0" dirty="0">
                <a:latin typeface="Helvetica Neue" panose="02000503000000020004"/>
              </a:rPr>
            </a:br>
            <a:endParaRPr lang="en-US" sz="3200" b="0" i="1" dirty="0">
              <a:solidFill>
                <a:schemeClr val="tx1"/>
              </a:solidFill>
              <a:latin typeface="Helvetica Neue" panose="02000503000000020004"/>
            </a:endParaRPr>
          </a:p>
        </p:txBody>
      </p:sp>
    </p:spTree>
    <p:extLst>
      <p:ext uri="{BB962C8B-B14F-4D97-AF65-F5344CB8AC3E}">
        <p14:creationId xmlns:p14="http://schemas.microsoft.com/office/powerpoint/2010/main" val="1663272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8743818" cy="1061000"/>
          </a:xfrm>
        </p:spPr>
        <p:txBody>
          <a:bodyPr anchor="ctr" anchorCtr="0">
            <a:noAutofit/>
          </a:bodyPr>
          <a:lstStyle/>
          <a:p>
            <a:r>
              <a:rPr lang="en-US" dirty="0"/>
              <a:t>Wellness Program</a:t>
            </a:r>
            <a:br>
              <a:rPr lang="en-US" dirty="0"/>
            </a:br>
            <a:r>
              <a:rPr lang="en-US" dirty="0"/>
              <a:t>NFPA 1582 Jurisdiction Benefits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57965"/>
            <a:ext cx="7732954" cy="3263504"/>
          </a:xfrm>
        </p:spPr>
        <p:txBody>
          <a:bodyPr>
            <a:noAutofit/>
          </a:bodyPr>
          <a:lstStyle/>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Improve employee health behaviors</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Reduce elevated health risks</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Reduce healthcare costs</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Improve productivity</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Decrease absenteeism and presenteeism</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Improve recruitment and retention</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Build and sustain high morale</a:t>
            </a:r>
          </a:p>
          <a:p>
            <a:pPr marL="0" lvl="0" indent="0">
              <a:lnSpc>
                <a:spcPct val="200000"/>
              </a:lnSpc>
              <a:buNone/>
            </a:pPr>
            <a:endParaRPr lang="en-US" sz="1400" dirty="0">
              <a:latin typeface="Arial" panose="020B0604020202020204" pitchFamily="34" charset="0"/>
              <a:cs typeface="Arial" panose="020B0604020202020204" pitchFamily="34" charset="0"/>
            </a:endParaRPr>
          </a:p>
          <a:p>
            <a:pPr lvl="0">
              <a:lnSpc>
                <a:spcPct val="12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47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112771"/>
            <a:ext cx="8743818" cy="1061000"/>
          </a:xfrm>
        </p:spPr>
        <p:txBody>
          <a:bodyPr anchor="ctr" anchorCtr="0">
            <a:noAutofit/>
          </a:bodyPr>
          <a:lstStyle/>
          <a:p>
            <a:br>
              <a:rPr lang="en-US" dirty="0"/>
            </a:br>
            <a:r>
              <a:rPr lang="en-US" dirty="0"/>
              <a:t>Cost Savings to Jurisdiction</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57965"/>
            <a:ext cx="7732954" cy="3263504"/>
          </a:xfrm>
        </p:spPr>
        <p:txBody>
          <a:bodyPr>
            <a:noAutofit/>
          </a:bodyPr>
          <a:lstStyle/>
          <a:p>
            <a:pPr marL="285750" indent="-285750">
              <a:lnSpc>
                <a:spcPct val="100000"/>
              </a:lnSpc>
            </a:pPr>
            <a:r>
              <a:rPr lang="en-US" sz="1400" b="0" i="0" dirty="0">
                <a:solidFill>
                  <a:srgbClr val="183B3C"/>
                </a:solidFill>
                <a:effectLst/>
                <a:latin typeface="Arial" panose="020B0604020202020204" pitchFamily="34" charset="0"/>
                <a:cs typeface="Arial" panose="020B0604020202020204" pitchFamily="34" charset="0"/>
              </a:rPr>
              <a:t>The less claims that are filed, the lower the expected future claims costs will be and the lower the benefit renewal costs for employers and in turn, employees.</a:t>
            </a:r>
          </a:p>
          <a:p>
            <a:pPr marL="0" indent="0">
              <a:lnSpc>
                <a:spcPct val="100000"/>
              </a:lnSpc>
              <a:buNone/>
            </a:pPr>
            <a:endParaRPr lang="en-US"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US" sz="1400" dirty="0">
                <a:latin typeface="Arial" panose="020B0604020202020204" pitchFamily="34" charset="0"/>
                <a:cs typeface="Arial" panose="020B0604020202020204" pitchFamily="34" charset="0"/>
              </a:rPr>
              <a:t>The return on investment overall for a wellness program that includes physicals for all members is 6 to 1.</a:t>
            </a:r>
          </a:p>
          <a:p>
            <a:pPr marL="0" indent="0">
              <a:lnSpc>
                <a:spcPct val="100000"/>
              </a:lnSpc>
              <a:buNone/>
            </a:pPr>
            <a:endParaRPr lang="en-US" sz="14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US" sz="1400" dirty="0">
                <a:latin typeface="Arial" panose="020B0604020202020204" pitchFamily="34" charset="0"/>
                <a:cs typeface="Arial" panose="020B0604020202020204" pitchFamily="34" charset="0"/>
              </a:rPr>
              <a:t>Researchers form Harvard found medical costs fall by $3.27 and absenteeism costs fall by $2.73 for every dollar spent on a wellness program.</a:t>
            </a:r>
          </a:p>
          <a:p>
            <a:pPr lvl="0">
              <a:lnSpc>
                <a:spcPct val="12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34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480047" cy="1061000"/>
          </a:xfrm>
        </p:spPr>
        <p:txBody>
          <a:bodyPr anchor="ctr" anchorCtr="0">
            <a:noAutofit/>
          </a:bodyPr>
          <a:lstStyle/>
          <a:p>
            <a:r>
              <a:rPr lang="en-US" sz="3000" dirty="0"/>
              <a:t>Brings Us Back to the PURPOSE</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139337" y="921313"/>
            <a:ext cx="8804109" cy="3885817"/>
          </a:xfrm>
        </p:spPr>
        <p:txBody>
          <a:bodyPr>
            <a:normAutofit/>
          </a:bodyPr>
          <a:lstStyle/>
          <a:p>
            <a:pPr marL="0" indent="0" algn="l">
              <a:lnSpc>
                <a:spcPct val="100000"/>
              </a:lnSpc>
              <a:buNone/>
            </a:pPr>
            <a:endParaRPr lang="en-US" sz="800" i="0" u="none" strike="noStrike" baseline="0" dirty="0">
              <a:solidFill>
                <a:srgbClr val="0070C0"/>
              </a:solidFill>
              <a:latin typeface="Arial" panose="020B0604020202020204" pitchFamily="34" charset="0"/>
              <a:cs typeface="Arial" panose="020B0604020202020204" pitchFamily="34" charset="0"/>
            </a:endParaRPr>
          </a:p>
          <a:p>
            <a:pPr marL="685800" lvl="2" indent="0">
              <a:lnSpc>
                <a:spcPct val="120000"/>
              </a:lnSpc>
              <a:buClr>
                <a:schemeClr val="tx2"/>
              </a:buClr>
              <a:buSzPct val="150000"/>
              <a:buNone/>
            </a:pPr>
            <a:endParaRPr lang="en-US" sz="1200" b="0" i="0" u="none" strike="noStrike" baseline="0" dirty="0">
              <a:solidFill>
                <a:srgbClr val="000000"/>
              </a:solidFill>
              <a:latin typeface="Helvetica Light"/>
            </a:endParaRPr>
          </a:p>
          <a:p>
            <a:pPr marL="685800" lvl="2" indent="0">
              <a:lnSpc>
                <a:spcPct val="120000"/>
              </a:lnSpc>
              <a:buClr>
                <a:schemeClr val="tx2"/>
              </a:buClr>
              <a:buSzPct val="150000"/>
              <a:buNone/>
            </a:pPr>
            <a:r>
              <a:rPr lang="en-US" sz="1800" dirty="0">
                <a:latin typeface="Arial" panose="020B0604020202020204" pitchFamily="34" charset="0"/>
                <a:cs typeface="Arial" panose="020B0604020202020204" pitchFamily="34" charset="0"/>
              </a:rPr>
              <a:t>The </a:t>
            </a:r>
            <a:r>
              <a:rPr lang="en-US" sz="1800" b="1" u="sng" dirty="0">
                <a:solidFill>
                  <a:srgbClr val="FF0000"/>
                </a:solidFill>
                <a:latin typeface="Arial" panose="020B0604020202020204" pitchFamily="34" charset="0"/>
                <a:cs typeface="Arial" panose="020B0604020202020204" pitchFamily="34" charset="0"/>
              </a:rPr>
              <a:t>PURPOSE</a:t>
            </a:r>
            <a:r>
              <a:rPr lang="en-US" sz="1800" dirty="0">
                <a:latin typeface="Arial" panose="020B0604020202020204" pitchFamily="34" charset="0"/>
                <a:cs typeface="Arial" panose="020B0604020202020204" pitchFamily="34" charset="0"/>
              </a:rPr>
              <a:t> of the NFPA 1582 physical is to reduce the likelihood of suffering a preventable line-of-duty death—something that none of us can afford! It is available at no cost to you and provides a baseline health assessment to determine whether or not you are likely to incur a debilitating injury or medical event in the course of performing your duties as a first responder. NFPA physicals have identified potentially fatal underlying conditions, allowing personnel the opportunity to either seek treatment while continuing to work or return to doing what they love to do after treatment. </a:t>
            </a:r>
            <a:endParaRPr lang="en-US" sz="18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61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91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F6FD-ED7F-466D-8A5D-D9E20F128B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251A4E5-CCFF-4112-834E-F1FC6A25C38E}"/>
              </a:ext>
            </a:extLst>
          </p:cNvPr>
          <p:cNvSpPr>
            <a:spLocks noGrp="1"/>
          </p:cNvSpPr>
          <p:nvPr>
            <p:ph idx="1"/>
          </p:nvPr>
        </p:nvSpPr>
        <p:spPr>
          <a:xfrm>
            <a:off x="339891" y="1140619"/>
            <a:ext cx="8394534" cy="3263504"/>
          </a:xfrm>
        </p:spPr>
        <p:txBody>
          <a:bodyPr>
            <a:normAutofit fontScale="92500" lnSpcReduction="10000"/>
          </a:bodyPr>
          <a:lstStyle/>
          <a:p>
            <a:pPr marL="0" indent="0">
              <a:buNone/>
            </a:pPr>
            <a:endParaRPr lang="en-US" sz="1800" b="0" i="0" u="none" strike="noStrike" baseline="0" dirty="0">
              <a:solidFill>
                <a:srgbClr val="000000"/>
              </a:solidFill>
              <a:latin typeface="Calibri" panose="020F050202020403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NFPA - </a:t>
            </a:r>
            <a:r>
              <a:rPr lang="en-US" sz="1600" b="0" i="0" u="none" strike="noStrike" baseline="0" dirty="0">
                <a:latin typeface="Arial" panose="020B0604020202020204" pitchFamily="34" charset="0"/>
                <a:cs typeface="Arial" panose="020B0604020202020204" pitchFamily="34" charset="0"/>
                <a:hlinkClick r:id="rId2"/>
              </a:rPr>
              <a:t>www.nfpa.org/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OSHA 1910 </a:t>
            </a:r>
            <a:r>
              <a:rPr lang="en-US" sz="1600" b="0" i="0" u="none" strike="noStrike" baseline="0" dirty="0">
                <a:latin typeface="Arial" panose="020B0604020202020204" pitchFamily="34" charset="0"/>
                <a:cs typeface="Arial" panose="020B0604020202020204" pitchFamily="34" charset="0"/>
              </a:rPr>
              <a:t>- </a:t>
            </a:r>
            <a:r>
              <a:rPr lang="en-US" sz="1600" b="0" i="0" u="none" strike="noStrike" baseline="0" dirty="0">
                <a:latin typeface="Arial" panose="020B0604020202020204" pitchFamily="34" charset="0"/>
                <a:cs typeface="Arial" panose="020B0604020202020204" pitchFamily="34" charset="0"/>
                <a:hlinkClick r:id="rId3"/>
              </a:rPr>
              <a:t>www.osha.gov/laws-regs/regulations/standardnumber/1910</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First Responder Center for Excellence - </a:t>
            </a:r>
            <a:r>
              <a:rPr lang="en-US" sz="1600" i="0" u="none" strike="noStrike" baseline="0" dirty="0">
                <a:latin typeface="Arial" panose="020B0604020202020204" pitchFamily="34" charset="0"/>
                <a:cs typeface="Arial" panose="020B0604020202020204" pitchFamily="34" charset="0"/>
                <a:hlinkClick r:id="rId4"/>
              </a:rPr>
              <a:t>www.firstrespondercenter.org</a:t>
            </a:r>
            <a:endParaRPr lang="en-US" sz="160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NVFC Starting a Program - </a:t>
            </a:r>
            <a:r>
              <a:rPr lang="en-US" sz="1600" b="0" i="0" u="none" strike="noStrike" baseline="0" dirty="0">
                <a:latin typeface="Arial" panose="020B0604020202020204" pitchFamily="34" charset="0"/>
                <a:cs typeface="Arial" panose="020B0604020202020204" pitchFamily="34" charset="0"/>
                <a:hlinkClick r:id="rId5"/>
              </a:rPr>
              <a:t>www.healthy-firefighter.org/start-a-program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U.S. Fire Administration - </a:t>
            </a:r>
            <a:r>
              <a:rPr lang="en-US" sz="1600" b="0" i="0" u="none" strike="noStrike" baseline="0" dirty="0">
                <a:latin typeface="Arial" panose="020B0604020202020204" pitchFamily="34" charset="0"/>
                <a:cs typeface="Arial" panose="020B0604020202020204" pitchFamily="34" charset="0"/>
                <a:hlinkClick r:id="rId6"/>
              </a:rPr>
              <a:t>www.usfa.fema.gov/operations/ops_wellness_fitness.html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International Association of Fire Chiefs: FSTAR - </a:t>
            </a:r>
            <a:r>
              <a:rPr lang="en-US" sz="1600" b="0" i="0" u="none" strike="noStrike" baseline="0" dirty="0">
                <a:latin typeface="Arial" panose="020B0604020202020204" pitchFamily="34" charset="0"/>
                <a:cs typeface="Arial" panose="020B0604020202020204" pitchFamily="34" charset="0"/>
                <a:hlinkClick r:id="rId7"/>
              </a:rPr>
              <a:t>www.fstaresearch.org/ </a:t>
            </a:r>
            <a:endParaRPr lang="en-US" sz="1600" b="0" i="0" u="none" strike="noStrike" baseline="0" dirty="0">
              <a:latin typeface="Arial" panose="020B0604020202020204" pitchFamily="34" charset="0"/>
              <a:cs typeface="Arial" panose="020B0604020202020204" pitchFamily="34" charset="0"/>
            </a:endParaRPr>
          </a:p>
          <a:p>
            <a:pPr lvl="1"/>
            <a:r>
              <a:rPr lang="en-US" sz="1400" b="0" i="0" u="none" strike="noStrike" baseline="0" dirty="0">
                <a:latin typeface="Arial" panose="020B0604020202020204" pitchFamily="34" charset="0"/>
                <a:cs typeface="Arial" panose="020B0604020202020204" pitchFamily="34" charset="0"/>
              </a:rPr>
              <a:t>“The Healthcare Provider’s Guide to Fire Fighter Medicals”. 2016</a:t>
            </a:r>
          </a:p>
          <a:p>
            <a:pPr lvl="1"/>
            <a:r>
              <a:rPr lang="en-US" sz="1400" b="0" i="0" u="none" strike="noStrike" baseline="0" dirty="0">
                <a:latin typeface="Arial" panose="020B0604020202020204" pitchFamily="34" charset="0"/>
                <a:cs typeface="Arial" panose="020B0604020202020204" pitchFamily="34" charset="0"/>
              </a:rPr>
              <a:t>“Emergency Services Roadmap to Health and Wellness”. 2017</a:t>
            </a:r>
          </a:p>
          <a:p>
            <a:pPr lvl="1"/>
            <a:endParaRPr lang="en-US" sz="1600" b="0" i="0" u="none" strike="noStrike" baseline="0" dirty="0">
              <a:solidFill>
                <a:srgbClr val="000000"/>
              </a:solidFill>
              <a:latin typeface="Calibri" panose="020F0502020204030204" pitchFamily="34" charset="0"/>
            </a:endParaRPr>
          </a:p>
          <a:p>
            <a:pPr lvl="1"/>
            <a:endParaRPr lang="en-US" sz="1500" b="0" i="0" u="none" strike="noStrike" baseline="0" dirty="0">
              <a:solidFill>
                <a:srgbClr val="1F487C"/>
              </a:solidFill>
              <a:latin typeface="Calibri" panose="020F0502020204030204" pitchFamily="34" charset="0"/>
            </a:endParaRPr>
          </a:p>
          <a:p>
            <a:endParaRPr lang="en-US" sz="1800" b="0" i="0" u="none" strike="noStrike" baseline="0" dirty="0">
              <a:solidFill>
                <a:srgbClr val="326599"/>
              </a:solidFill>
              <a:latin typeface="Calibri" panose="020F0502020204030204" pitchFamily="34" charset="0"/>
            </a:endParaRPr>
          </a:p>
        </p:txBody>
      </p:sp>
    </p:spTree>
    <p:extLst>
      <p:ext uri="{BB962C8B-B14F-4D97-AF65-F5344CB8AC3E}">
        <p14:creationId xmlns:p14="http://schemas.microsoft.com/office/powerpoint/2010/main" val="374419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99D7-CEBD-41A3-94F8-AF9C9ED9F761}"/>
              </a:ext>
            </a:extLst>
          </p:cNvPr>
          <p:cNvSpPr>
            <a:spLocks noGrp="1"/>
          </p:cNvSpPr>
          <p:nvPr>
            <p:ph type="title"/>
          </p:nvPr>
        </p:nvSpPr>
        <p:spPr/>
        <p:txBody>
          <a:bodyPr/>
          <a:lstStyle/>
          <a:p>
            <a:r>
              <a:rPr lang="en-US" dirty="0"/>
              <a:t>Transforming FF Health by “Getting Checked”</a:t>
            </a:r>
          </a:p>
        </p:txBody>
      </p:sp>
      <p:sp>
        <p:nvSpPr>
          <p:cNvPr id="3" name="Content Placeholder 2">
            <a:extLst>
              <a:ext uri="{FF2B5EF4-FFF2-40B4-BE49-F238E27FC236}">
                <a16:creationId xmlns:a16="http://schemas.microsoft.com/office/drawing/2014/main" id="{03C02B1F-55E9-417E-B171-D4670D7405BD}"/>
              </a:ext>
            </a:extLst>
          </p:cNvPr>
          <p:cNvSpPr>
            <a:spLocks noGrp="1"/>
          </p:cNvSpPr>
          <p:nvPr>
            <p:ph idx="1"/>
          </p:nvPr>
        </p:nvSpPr>
        <p:spPr/>
        <p:txBody>
          <a:bodyPr>
            <a:normAutofit/>
          </a:bodyPr>
          <a:lstStyle/>
          <a:p>
            <a:pPr marL="0" indent="0">
              <a:lnSpc>
                <a:spcPct val="100000"/>
              </a:lnSpc>
              <a:buNone/>
            </a:pPr>
            <a:r>
              <a:rPr lang="en-US" sz="2000" dirty="0">
                <a:latin typeface="Arial" panose="020B0604020202020204" pitchFamily="34" charset="0"/>
                <a:cs typeface="Arial" panose="020B0604020202020204" pitchFamily="34" charset="0"/>
              </a:rPr>
              <a:t>Serious near-miss medical events and underlying health conditions continue to threaten the lives and livelihoods of America’s valued volunteers and employed emergency personnel. The NFPA 1582 program will help maintain a healthy workforce by helping to save the lives of our most important resource—our firefighters and EMS members! We should ensure that all firefighters and EMS workers have the most effective health screening available so that they are physically, mentally and emotionally able to continue serving our communities. </a:t>
            </a:r>
          </a:p>
        </p:txBody>
      </p:sp>
    </p:spTree>
    <p:extLst>
      <p:ext uri="{BB962C8B-B14F-4D97-AF65-F5344CB8AC3E}">
        <p14:creationId xmlns:p14="http://schemas.microsoft.com/office/powerpoint/2010/main" val="205148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8743818" cy="1061000"/>
          </a:xfrm>
        </p:spPr>
        <p:txBody>
          <a:bodyPr anchor="ctr" anchorCtr="0">
            <a:noAutofit/>
          </a:bodyPr>
          <a:lstStyle/>
          <a:p>
            <a:r>
              <a:rPr lang="en-US" dirty="0"/>
              <a:t>Save Lives and Extend Careers! </a:t>
            </a:r>
            <a:br>
              <a:rPr lang="en-US" dirty="0"/>
            </a:br>
            <a:r>
              <a:rPr lang="en-US" dirty="0"/>
              <a:t>WHY HAVE AN NFPA 1582 PHYSICAL??</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57965"/>
            <a:ext cx="7732954" cy="3263504"/>
          </a:xfrm>
        </p:spPr>
        <p:txBody>
          <a:bodyPr>
            <a:noAutofit/>
          </a:bodyPr>
          <a:lstStyle/>
          <a:p>
            <a:pPr lvl="0">
              <a:lnSpc>
                <a:spcPct val="120000"/>
              </a:lnSpc>
            </a:pPr>
            <a:r>
              <a:rPr lang="en-US" sz="1400" b="1" u="sng" dirty="0">
                <a:solidFill>
                  <a:srgbClr val="FF0000"/>
                </a:solidFill>
                <a:latin typeface="Arial" panose="020B0604020202020204" pitchFamily="34" charset="0"/>
                <a:cs typeface="Arial" panose="020B0604020202020204" pitchFamily="34" charset="0"/>
              </a:rPr>
              <a:t>Organizations and Jurisdictions have a responsibility to do everything possible to protect their members. Even from themselves!! We care about our members!!</a:t>
            </a:r>
          </a:p>
          <a:p>
            <a:pPr>
              <a:lnSpc>
                <a:spcPct val="120000"/>
              </a:lnSpc>
            </a:pPr>
            <a:r>
              <a:rPr lang="en-US" sz="1400" dirty="0">
                <a:latin typeface="Arial" panose="020B0604020202020204" pitchFamily="34" charset="0"/>
                <a:cs typeface="Arial" panose="020B0604020202020204" pitchFamily="34" charset="0"/>
              </a:rPr>
              <a:t>Provides peace of mind, self-awareness, personal empowerment.</a:t>
            </a:r>
            <a:endParaRPr lang="en-US" sz="1400" b="1" u="sng" dirty="0">
              <a:latin typeface="Arial" panose="020B0604020202020204" pitchFamily="34" charset="0"/>
              <a:cs typeface="Arial" panose="020B0604020202020204" pitchFamily="34" charset="0"/>
            </a:endParaRPr>
          </a:p>
          <a:p>
            <a:pPr lvl="0">
              <a:lnSpc>
                <a:spcPct val="120000"/>
              </a:lnSpc>
            </a:pPr>
            <a:r>
              <a:rPr lang="en-US" sz="1400" dirty="0">
                <a:latin typeface="Arial" panose="020B0604020202020204" pitchFamily="34" charset="0"/>
                <a:cs typeface="Arial" panose="020B0604020202020204" pitchFamily="34" charset="0"/>
              </a:rPr>
              <a:t>Establishes a baseline and a complete picture of members health.</a:t>
            </a:r>
          </a:p>
          <a:p>
            <a:pPr lvl="0">
              <a:lnSpc>
                <a:spcPct val="120000"/>
              </a:lnSpc>
            </a:pPr>
            <a:r>
              <a:rPr lang="en-US" sz="1400" dirty="0">
                <a:latin typeface="Arial" panose="020B0604020202020204" pitchFamily="34" charset="0"/>
                <a:cs typeface="Arial" panose="020B0604020202020204" pitchFamily="34" charset="0"/>
              </a:rPr>
              <a:t>Early detection/prevention of disease, illness or underlying health issues.</a:t>
            </a:r>
          </a:p>
          <a:p>
            <a:pPr marL="171450" marR="0" lvl="0" indent="-171450" algn="l" defTabSz="685800" rtl="0" eaLnBrk="1" fontAlgn="auto" latinLnBrk="0" hangingPunct="1">
              <a:lnSpc>
                <a:spcPct val="120000"/>
              </a:lnSpc>
              <a:spcBef>
                <a:spcPts val="750"/>
              </a:spcBef>
              <a:spcAft>
                <a:spcPts val="0"/>
              </a:spcAft>
              <a:buClr>
                <a:srgbClr val="225B36"/>
              </a:buClr>
              <a:buSzTx/>
              <a:buFont typeface="Arial" panose="020B0604020202020204" pitchFamily="34" charset="0"/>
              <a:buChar char="•"/>
              <a:tabLst/>
              <a:defRPr/>
            </a:pPr>
            <a: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Reduction of line-of-duty deaths, medical events and</a:t>
            </a:r>
            <a:b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life-threatening conditions.</a:t>
            </a:r>
          </a:p>
          <a:p>
            <a:pPr lvl="0">
              <a:lnSpc>
                <a:spcPct val="120000"/>
              </a:lnSpc>
            </a:pPr>
            <a:r>
              <a:rPr lang="en-US" sz="1400" dirty="0">
                <a:latin typeface="Arial" panose="020B0604020202020204" pitchFamily="34" charset="0"/>
                <a:cs typeface="Arial" panose="020B0604020202020204" pitchFamily="34" charset="0"/>
              </a:rPr>
              <a:t>Reduces absenteeism, health care costs and workers’ compensation costs.</a:t>
            </a:r>
          </a:p>
          <a:p>
            <a:pPr lvl="0">
              <a:lnSpc>
                <a:spcPct val="120000"/>
              </a:lnSpc>
            </a:pPr>
            <a:r>
              <a:rPr lang="en-US" sz="1400" dirty="0">
                <a:latin typeface="Arial" panose="020B0604020202020204" pitchFamily="34" charset="0"/>
                <a:cs typeface="Arial" panose="020B0604020202020204" pitchFamily="34" charset="0"/>
              </a:rPr>
              <a:t>Keeps health history and medical records up-to-date.</a:t>
            </a:r>
          </a:p>
          <a:p>
            <a:pPr lvl="0">
              <a:lnSpc>
                <a:spcPct val="120000"/>
              </a:lnSpc>
            </a:pPr>
            <a:r>
              <a:rPr lang="en-US" sz="1400" dirty="0">
                <a:latin typeface="Arial" panose="020B0604020202020204" pitchFamily="34" charset="0"/>
                <a:cs typeface="Arial" panose="020B0604020202020204" pitchFamily="34" charset="0"/>
              </a:rPr>
              <a:t>Protects member, the general public and co-workers who count on us to respond.</a:t>
            </a:r>
          </a:p>
        </p:txBody>
      </p:sp>
    </p:spTree>
    <p:extLst>
      <p:ext uri="{BB962C8B-B14F-4D97-AF65-F5344CB8AC3E}">
        <p14:creationId xmlns:p14="http://schemas.microsoft.com/office/powerpoint/2010/main" val="305453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8743818" cy="1061000"/>
          </a:xfrm>
        </p:spPr>
        <p:txBody>
          <a:bodyPr anchor="ctr" anchorCtr="0">
            <a:noAutofit/>
          </a:bodyPr>
          <a:lstStyle/>
          <a:p>
            <a:r>
              <a:rPr lang="en-US" dirty="0"/>
              <a:t>Firefighters and Health Outcomes</a:t>
            </a:r>
            <a:br>
              <a:rPr lang="en-US" dirty="0"/>
            </a:br>
            <a:r>
              <a:rPr lang="en-US" dirty="0"/>
              <a:t>EARLY DETECTION IS KEY TO </a:t>
            </a:r>
            <a:r>
              <a:rPr lang="en-US" i="1" dirty="0"/>
              <a:t>THIER</a:t>
            </a:r>
            <a:r>
              <a:rPr lang="en-US" dirty="0"/>
              <a:t> SURVIVAL!</a:t>
            </a:r>
          </a:p>
        </p:txBody>
      </p:sp>
      <p:graphicFrame>
        <p:nvGraphicFramePr>
          <p:cNvPr id="5" name="Content Placeholder 4">
            <a:extLst>
              <a:ext uri="{FF2B5EF4-FFF2-40B4-BE49-F238E27FC236}">
                <a16:creationId xmlns:a16="http://schemas.microsoft.com/office/drawing/2014/main" id="{C44934CD-6069-4BB2-85C4-9B7EC661C885}"/>
              </a:ext>
            </a:extLst>
          </p:cNvPr>
          <p:cNvGraphicFramePr>
            <a:graphicFrameLocks noGrp="1"/>
          </p:cNvGraphicFramePr>
          <p:nvPr>
            <p:ph idx="1"/>
            <p:extLst>
              <p:ext uri="{D42A27DB-BD31-4B8C-83A1-F6EECF244321}">
                <p14:modId xmlns:p14="http://schemas.microsoft.com/office/powerpoint/2010/main" val="1797960485"/>
              </p:ext>
            </p:extLst>
          </p:nvPr>
        </p:nvGraphicFramePr>
        <p:xfrm>
          <a:off x="339892" y="1257965"/>
          <a:ext cx="7732954"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25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612198" cy="1061000"/>
          </a:xfrm>
        </p:spPr>
        <p:txBody>
          <a:bodyPr anchor="ctr" anchorCtr="0">
            <a:noAutofit/>
          </a:bodyPr>
          <a:lstStyle/>
          <a:p>
            <a:r>
              <a:rPr lang="en-US" sz="3000" dirty="0"/>
              <a:t>Purpose of an Annual Occupational</a:t>
            </a:r>
            <a:br>
              <a:rPr lang="en-US" sz="3000" dirty="0"/>
            </a:br>
            <a:r>
              <a:rPr lang="en-US" sz="3000" dirty="0"/>
              <a:t>Medical Physical</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07911"/>
            <a:ext cx="7602325" cy="3352800"/>
          </a:xfrm>
        </p:spPr>
        <p:txBody>
          <a:bodyPr>
            <a:normAutofit/>
          </a:bodyPr>
          <a:lstStyle/>
          <a:p>
            <a:pPr marL="0" indent="0" algn="l">
              <a:lnSpc>
                <a:spcPct val="110000"/>
              </a:lnSpc>
              <a:buNone/>
            </a:pPr>
            <a:endParaRPr lang="en-US" sz="900" b="1" i="0" u="none" strike="noStrike" baseline="0" dirty="0">
              <a:solidFill>
                <a:srgbClr val="000000"/>
              </a:solidFill>
              <a:latin typeface="Arial" panose="020B0604020202020204" pitchFamily="34" charset="0"/>
              <a:cs typeface="Arial" panose="020B0604020202020204" pitchFamily="34" charset="0"/>
            </a:endParaRPr>
          </a:p>
          <a:p>
            <a:pPr lvl="1">
              <a:lnSpc>
                <a:spcPct val="11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Detecting changes in a member's health that can be related to harmful working conditions while identifying conditions that interfere with a member's ability to safely perform essential job tasks without undue risk of harm to self or others.</a:t>
            </a:r>
          </a:p>
          <a:p>
            <a:pPr marL="342900" lvl="1" indent="0">
              <a:lnSpc>
                <a:spcPct val="110000"/>
              </a:lnSpc>
              <a:buClr>
                <a:schemeClr val="tx2"/>
              </a:buClr>
              <a:buSzPct val="100000"/>
              <a:buNone/>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1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dirty="0">
                <a:solidFill>
                  <a:srgbClr val="000000"/>
                </a:solidFill>
                <a:latin typeface="Arial" panose="020B0604020202020204" pitchFamily="34" charset="0"/>
                <a:cs typeface="Arial" panose="020B0604020202020204" pitchFamily="34" charset="0"/>
              </a:rPr>
              <a:t>P</a:t>
            </a:r>
            <a:r>
              <a:rPr lang="en-US" sz="1400" b="0" i="0" u="none" strike="noStrike" baseline="0" dirty="0">
                <a:solidFill>
                  <a:srgbClr val="000000"/>
                </a:solidFill>
                <a:latin typeface="Arial" panose="020B0604020202020204" pitchFamily="34" charset="0"/>
                <a:cs typeface="Arial" panose="020B0604020202020204" pitchFamily="34" charset="0"/>
              </a:rPr>
              <a:t>romoting wellness by providing members with information, and education, about occupational hazards/exposures relevant to their current health, as well as referring them for appropriate further evaluation and treatment when necessary</a:t>
            </a:r>
            <a:r>
              <a:rPr lang="en-US" sz="1400" dirty="0">
                <a:solidFill>
                  <a:srgbClr val="000000"/>
                </a:solidFill>
                <a:latin typeface="Arial" panose="020B0604020202020204" pitchFamily="34" charset="0"/>
                <a:cs typeface="Arial" panose="020B0604020202020204" pitchFamily="34" charset="0"/>
              </a:rPr>
              <a:t>.</a:t>
            </a:r>
            <a:endParaRPr lang="en-US" sz="14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59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585447" cy="1061000"/>
          </a:xfrm>
        </p:spPr>
        <p:txBody>
          <a:bodyPr anchor="ctr" anchorCtr="0">
            <a:noAutofit/>
          </a:bodyPr>
          <a:lstStyle/>
          <a:p>
            <a:r>
              <a:rPr lang="en-US" sz="3000" dirty="0"/>
              <a:t>Purpose of an Annual Occupational</a:t>
            </a:r>
            <a:br>
              <a:rPr lang="en-US" sz="3000" dirty="0"/>
            </a:br>
            <a:r>
              <a:rPr lang="en-US" sz="3000" dirty="0"/>
              <a:t>Medical Physical – cont.</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3" y="1422400"/>
            <a:ext cx="7689410" cy="2799644"/>
          </a:xfrm>
        </p:spPr>
        <p:txBody>
          <a:bodyPr>
            <a:normAutofit/>
          </a:bodyPr>
          <a:lstStyle/>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Distinguishing patterns of disease</a:t>
            </a:r>
            <a:r>
              <a:rPr lang="en-US" sz="1400" dirty="0">
                <a:solidFill>
                  <a:srgbClr val="000000"/>
                </a:solidFill>
                <a:latin typeface="Arial" panose="020B0604020202020204" pitchFamily="34" charset="0"/>
                <a:cs typeface="Arial" panose="020B0604020202020204" pitchFamily="34" charset="0"/>
              </a:rPr>
              <a:t>, exposures to specific biological, physical, or chemical agents, and occupational </a:t>
            </a:r>
            <a:r>
              <a:rPr lang="en-US" sz="1400" b="0" i="0" u="none" strike="noStrike" baseline="0" dirty="0">
                <a:solidFill>
                  <a:srgbClr val="000000"/>
                </a:solidFill>
                <a:latin typeface="Arial" panose="020B0604020202020204" pitchFamily="34" charset="0"/>
                <a:cs typeface="Arial" panose="020B0604020202020204" pitchFamily="34" charset="0"/>
              </a:rPr>
              <a:t>injuries occurring in the workforce that could indicate underlying work-related problems.</a:t>
            </a:r>
          </a:p>
          <a:p>
            <a:pPr lvl="1">
              <a:lnSpc>
                <a:spcPct val="12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Providing a cost-effective investment in work-related disease prevention, early detection, and health promotion for members.</a:t>
            </a:r>
          </a:p>
          <a:p>
            <a:pPr lvl="1">
              <a:lnSpc>
                <a:spcPct val="12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Conforming with, and supporting, all federal, state, provincial, local, and/or other jurisdictional requirements.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What is NFPA</a:t>
            </a:r>
            <a:r>
              <a:rPr lang="en-US" sz="2800" b="1" i="0" u="none" strike="noStrike" baseline="30000" dirty="0">
                <a:latin typeface="Helvetica Neue" panose="02000503000000020004"/>
              </a:rPr>
              <a:t>®</a:t>
            </a:r>
            <a:r>
              <a:rPr lang="en-US" sz="3000" dirty="0"/>
              <a:t> 1582</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241347" y="1011641"/>
            <a:ext cx="8002919" cy="3751766"/>
          </a:xfrm>
        </p:spPr>
        <p:txBody>
          <a:bodyPr>
            <a:normAutofit fontScale="47500" lnSpcReduction="20000"/>
          </a:bodyPr>
          <a:lstStyle/>
          <a:p>
            <a:pPr marL="0" indent="0">
              <a:lnSpc>
                <a:spcPct val="120000"/>
              </a:lnSpc>
              <a:buNone/>
            </a:pPr>
            <a:r>
              <a:rPr lang="en-US" sz="1700" dirty="0">
                <a:latin typeface="Helvetica Neue" panose="02000503000000020004"/>
              </a:rPr>
              <a:t> </a:t>
            </a:r>
          </a:p>
          <a:p>
            <a:pPr>
              <a:lnSpc>
                <a:spcPct val="120000"/>
              </a:lnSpc>
              <a:spcBef>
                <a:spcPts val="0"/>
              </a:spcBef>
            </a:pPr>
            <a:r>
              <a:rPr lang="en-US" sz="2900" dirty="0">
                <a:latin typeface="Arial" panose="020B0604020202020204" pitchFamily="34" charset="0"/>
                <a:cs typeface="Arial" panose="020B0604020202020204" pitchFamily="34" charset="0"/>
              </a:rPr>
              <a:t>Is a consistently updated occupational medical program for fire departments which is part of the National Fire Protection Association (NFPA)1500.</a:t>
            </a:r>
          </a:p>
          <a:p>
            <a:pPr marL="0" indent="0">
              <a:lnSpc>
                <a:spcPct val="120000"/>
              </a:lnSpc>
              <a:spcBef>
                <a:spcPts val="0"/>
              </a:spcBef>
              <a:buNone/>
            </a:pPr>
            <a:endParaRPr lang="en-US" sz="25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It contains descriptive requirements for a comprehensive medical program with additional comprehensive health, fitness, and safety components.</a:t>
            </a:r>
          </a:p>
          <a:p>
            <a:pPr marL="0" indent="0">
              <a:lnSpc>
                <a:spcPct val="120000"/>
              </a:lnSpc>
              <a:spcBef>
                <a:spcPts val="0"/>
              </a:spcBef>
              <a:buNone/>
            </a:pPr>
            <a:endParaRPr lang="en-US" sz="30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It provides healthcare providers vastly different criteria to follow in evaluating a candidate versus an incumbent against the occupational risks associated with Fire Service. </a:t>
            </a:r>
          </a:p>
          <a:p>
            <a:pPr lvl="1">
              <a:lnSpc>
                <a:spcPct val="120000"/>
              </a:lnSpc>
            </a:pPr>
            <a:r>
              <a:rPr lang="en-US" sz="2500" b="1" i="1" dirty="0">
                <a:latin typeface="Arial" panose="020B0604020202020204" pitchFamily="34" charset="0"/>
                <a:cs typeface="Arial" panose="020B0604020202020204" pitchFamily="34" charset="0"/>
              </a:rPr>
              <a:t>Candidates – 22 specific medical evaluation components</a:t>
            </a:r>
          </a:p>
          <a:p>
            <a:pPr lvl="1">
              <a:lnSpc>
                <a:spcPct val="120000"/>
              </a:lnSpc>
            </a:pPr>
            <a:r>
              <a:rPr lang="en-US" sz="2500" b="1" i="1" dirty="0">
                <a:latin typeface="Arial" panose="020B0604020202020204" pitchFamily="34" charset="0"/>
                <a:cs typeface="Arial" panose="020B0604020202020204" pitchFamily="34" charset="0"/>
              </a:rPr>
              <a:t>Incumbents – 15 specific medical evaluation components</a:t>
            </a:r>
          </a:p>
          <a:p>
            <a:pPr marL="0" indent="0">
              <a:lnSpc>
                <a:spcPct val="120000"/>
              </a:lnSpc>
              <a:spcBef>
                <a:spcPts val="0"/>
              </a:spcBef>
              <a:buNone/>
            </a:pPr>
            <a:endParaRPr lang="en-US" sz="20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There are two overriding goals:</a:t>
            </a:r>
          </a:p>
          <a:p>
            <a:pPr lvl="1">
              <a:lnSpc>
                <a:spcPct val="120000"/>
              </a:lnSpc>
            </a:pPr>
            <a:r>
              <a:rPr lang="en-US" sz="2500" b="1" i="1" dirty="0">
                <a:latin typeface="Arial" panose="020B0604020202020204" pitchFamily="34" charset="0"/>
                <a:cs typeface="Arial" panose="020B0604020202020204" pitchFamily="34" charset="0"/>
              </a:rPr>
              <a:t>Hire medically capable candidates </a:t>
            </a:r>
          </a:p>
          <a:p>
            <a:pPr lvl="1">
              <a:lnSpc>
                <a:spcPct val="120000"/>
              </a:lnSpc>
            </a:pPr>
            <a:r>
              <a:rPr lang="en-US" sz="2500" b="1" i="1" dirty="0">
                <a:latin typeface="Arial" panose="020B0604020202020204" pitchFamily="34" charset="0"/>
                <a:cs typeface="Arial" panose="020B0604020202020204" pitchFamily="34" charset="0"/>
              </a:rPr>
              <a:t>Not remove incumbents from duty, but to protect their health and safety by ensuring they are medically capable to meet the demands of the job </a:t>
            </a:r>
          </a:p>
          <a:p>
            <a:pPr marL="0" indent="0" algn="l">
              <a:lnSpc>
                <a:spcPct val="120000"/>
              </a:lnSpc>
              <a:buNone/>
            </a:pPr>
            <a:endParaRPr lang="en-US" sz="1600" dirty="0"/>
          </a:p>
          <a:p>
            <a:pPr algn="l">
              <a:lnSpc>
                <a:spcPct val="120000"/>
              </a:lnSpc>
            </a:pPr>
            <a:endParaRPr lang="en-US" sz="1600" dirty="0"/>
          </a:p>
          <a:p>
            <a:pPr algn="l"/>
            <a:endParaRPr lang="en-US" sz="2800" b="0" i="0" u="none" strike="noStrike" baseline="0" dirty="0">
              <a:latin typeface="Helvetica Light" panose="020B0403020202020204"/>
            </a:endParaRPr>
          </a:p>
        </p:txBody>
      </p:sp>
    </p:spTree>
    <p:extLst>
      <p:ext uri="{BB962C8B-B14F-4D97-AF65-F5344CB8AC3E}">
        <p14:creationId xmlns:p14="http://schemas.microsoft.com/office/powerpoint/2010/main" val="200418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03BE-F6EF-432A-9F6B-681C5AB637E4}"/>
              </a:ext>
            </a:extLst>
          </p:cNvPr>
          <p:cNvSpPr>
            <a:spLocks noGrp="1"/>
          </p:cNvSpPr>
          <p:nvPr>
            <p:ph type="title"/>
          </p:nvPr>
        </p:nvSpPr>
        <p:spPr/>
        <p:txBody>
          <a:bodyPr>
            <a:normAutofit/>
          </a:bodyPr>
          <a:lstStyle/>
          <a:p>
            <a:r>
              <a:rPr lang="en-US" sz="3000" dirty="0"/>
              <a:t>What is NFPA</a:t>
            </a:r>
            <a:r>
              <a:rPr lang="en-US" sz="3000" b="1" i="0" u="none" strike="noStrike" baseline="30000" dirty="0">
                <a:latin typeface="Helvetica Neue" panose="02000503000000020004"/>
              </a:rPr>
              <a:t>®</a:t>
            </a:r>
            <a:r>
              <a:rPr lang="en-US" sz="3000" dirty="0"/>
              <a:t> 1582 Built Around</a:t>
            </a:r>
          </a:p>
        </p:txBody>
      </p:sp>
      <p:sp>
        <p:nvSpPr>
          <p:cNvPr id="3" name="Content Placeholder 2">
            <a:extLst>
              <a:ext uri="{FF2B5EF4-FFF2-40B4-BE49-F238E27FC236}">
                <a16:creationId xmlns:a16="http://schemas.microsoft.com/office/drawing/2014/main" id="{94B0A54E-35BD-4E24-A761-DF49BC6DEABD}"/>
              </a:ext>
            </a:extLst>
          </p:cNvPr>
          <p:cNvSpPr>
            <a:spLocks noGrp="1"/>
          </p:cNvSpPr>
          <p:nvPr>
            <p:ph idx="1"/>
          </p:nvPr>
        </p:nvSpPr>
        <p:spPr>
          <a:xfrm>
            <a:off x="339892" y="1264717"/>
            <a:ext cx="7886700" cy="3263504"/>
          </a:xfrm>
        </p:spPr>
        <p:txBody>
          <a:bodyPr>
            <a:normAutofit/>
          </a:bodyPr>
          <a:lstStyle/>
          <a:p>
            <a:pPr>
              <a:lnSpc>
                <a:spcPct val="100000"/>
              </a:lnSpc>
              <a:buSzPct val="124000"/>
            </a:pPr>
            <a:r>
              <a:rPr lang="en-US" sz="1400" i="0" u="none" strike="noStrike" baseline="0" dirty="0">
                <a:latin typeface="Arial" panose="020B0604020202020204" pitchFamily="34" charset="0"/>
                <a:cs typeface="Arial" panose="020B0604020202020204" pitchFamily="34" charset="0"/>
              </a:rPr>
              <a:t>The Healthcare </a:t>
            </a:r>
            <a:r>
              <a:rPr lang="en-US" sz="1400" dirty="0">
                <a:latin typeface="Arial" panose="020B0604020202020204" pitchFamily="34" charset="0"/>
                <a:cs typeface="Arial" panose="020B0604020202020204" pitchFamily="34" charset="0"/>
              </a:rPr>
              <a:t>P</a:t>
            </a:r>
            <a:r>
              <a:rPr lang="en-US" sz="1400" i="0" u="none" strike="noStrike" baseline="0" dirty="0">
                <a:latin typeface="Arial" panose="020B0604020202020204" pitchFamily="34" charset="0"/>
                <a:cs typeface="Arial" panose="020B0604020202020204" pitchFamily="34" charset="0"/>
              </a:rPr>
              <a:t>rovider uses 14 essential job tasks to evaluate the ability of an individual, with specific medical conditions, to perform specific job tasks. </a:t>
            </a:r>
          </a:p>
          <a:p>
            <a:pPr>
              <a:lnSpc>
                <a:spcPct val="100000"/>
              </a:lnSpc>
              <a:buSzPct val="124000"/>
            </a:pPr>
            <a:r>
              <a:rPr lang="en-US" sz="1400" dirty="0">
                <a:latin typeface="Arial" panose="020B0604020202020204" pitchFamily="34" charset="0"/>
                <a:cs typeface="Arial" panose="020B0604020202020204" pitchFamily="34" charset="0"/>
              </a:rPr>
              <a:t>The 14 essential job tasks are not indented to discourage or oust anyone. It’s meant to ensure that firefighters and EMS personnel who want to serve are able to do so for as long they want to, within the parameters of safety. Many fire companies and emergency services have had great success with their NFPA physical program. They have not seen a decrease in job applicants or volunteerism as a result of implementing this essential wellness initiative.</a:t>
            </a:r>
            <a:endParaRPr lang="en-US" sz="1400" i="0" u="none" strike="noStrike" baseline="0" dirty="0">
              <a:latin typeface="Arial" panose="020B0604020202020204" pitchFamily="34" charset="0"/>
              <a:cs typeface="Arial" panose="020B0604020202020204" pitchFamily="34" charset="0"/>
            </a:endParaRPr>
          </a:p>
          <a:p>
            <a:pPr>
              <a:buSzPct val="124000"/>
            </a:pPr>
            <a:r>
              <a:rPr lang="en-US" sz="1400" i="0" u="none" strike="noStrike" baseline="0" dirty="0">
                <a:latin typeface="Arial" panose="020B0604020202020204" pitchFamily="34" charset="0"/>
                <a:cs typeface="Arial" panose="020B0604020202020204" pitchFamily="34" charset="0"/>
              </a:rPr>
              <a:t>Examples of job tasks include (a more comprehensive list can be provided):</a:t>
            </a:r>
          </a:p>
          <a:p>
            <a:pPr marL="571500" lvl="1" indent="-228600">
              <a:buSzPct val="100000"/>
              <a:buFont typeface="+mj-lt"/>
              <a:buAutoNum type="arabicPeriod"/>
            </a:pPr>
            <a:r>
              <a:rPr lang="en-US" sz="1200" i="0" u="none" strike="noStrike" baseline="0" dirty="0">
                <a:latin typeface="Arial" panose="020B0604020202020204" pitchFamily="34" charset="0"/>
                <a:cs typeface="Arial" panose="020B0604020202020204" pitchFamily="34" charset="0"/>
              </a:rPr>
              <a:t>Wearing personal protective gear</a:t>
            </a:r>
          </a:p>
          <a:p>
            <a:pPr marL="571500" lvl="1" indent="-228600">
              <a:buSzPct val="100000"/>
              <a:buFont typeface="+mj-lt"/>
              <a:buAutoNum type="arabicPeriod"/>
            </a:pPr>
            <a:r>
              <a:rPr lang="en-US" sz="1200" dirty="0">
                <a:latin typeface="Arial" panose="020B0604020202020204" pitchFamily="34" charset="0"/>
                <a:cs typeface="Arial" panose="020B0604020202020204" pitchFamily="34" charset="0"/>
              </a:rPr>
              <a:t>Wearing self contained breathing apparatus</a:t>
            </a:r>
          </a:p>
          <a:p>
            <a:pPr marL="571500" lvl="1" indent="-228600">
              <a:buSzPct val="100000"/>
              <a:buFont typeface="+mj-lt"/>
              <a:buAutoNum type="arabicPeriod"/>
            </a:pPr>
            <a:r>
              <a:rPr lang="en-US" sz="1200" i="0" u="none" strike="noStrike" baseline="0" dirty="0">
                <a:latin typeface="Arial" panose="020B0604020202020204" pitchFamily="34" charset="0"/>
                <a:cs typeface="Arial" panose="020B0604020202020204" pitchFamily="34" charset="0"/>
              </a:rPr>
              <a:t>Carrying equipment and tools</a:t>
            </a:r>
          </a:p>
          <a:p>
            <a:pPr marL="571500" lvl="1" indent="-228600">
              <a:buSzPct val="100000"/>
              <a:buFont typeface="+mj-lt"/>
              <a:buAutoNum type="arabicPeriod"/>
            </a:pPr>
            <a:r>
              <a:rPr lang="en-US" sz="1200" i="0" u="none" strike="noStrike" baseline="0" dirty="0">
                <a:latin typeface="Arial" panose="020B0604020202020204" pitchFamily="34" charset="0"/>
                <a:cs typeface="Arial" panose="020B0604020202020204" pitchFamily="34" charset="0"/>
              </a:rPr>
              <a:t>Working shi</a:t>
            </a:r>
            <a:r>
              <a:rPr lang="en-US" sz="1200" dirty="0">
                <a:latin typeface="Arial" panose="020B0604020202020204" pitchFamily="34" charset="0"/>
                <a:cs typeface="Arial" panose="020B0604020202020204" pitchFamily="34" charset="0"/>
              </a:rPr>
              <a:t>fts and volunteer duty time beyond 12 hours</a:t>
            </a:r>
          </a:p>
          <a:p>
            <a:pPr marL="571500" lvl="1" indent="-228600">
              <a:buSzPct val="100000"/>
              <a:buFont typeface="+mj-lt"/>
              <a:buAutoNum type="arabicPeriod"/>
            </a:pPr>
            <a:r>
              <a:rPr lang="en-US" sz="1200" dirty="0">
                <a:latin typeface="Arial" panose="020B0604020202020204" pitchFamily="34" charset="0"/>
                <a:cs typeface="Arial" panose="020B0604020202020204" pitchFamily="34" charset="0"/>
              </a:rPr>
              <a:t>Advancing water filled </a:t>
            </a:r>
            <a:r>
              <a:rPr lang="en-US" sz="1200" dirty="0" err="1">
                <a:latin typeface="Arial" panose="020B0604020202020204" pitchFamily="34" charset="0"/>
                <a:cs typeface="Arial" panose="020B0604020202020204" pitchFamily="34" charset="0"/>
              </a:rPr>
              <a:t>hoselines</a:t>
            </a:r>
            <a:endParaRPr lang="en-US" sz="1200" dirty="0">
              <a:latin typeface="Arial" panose="020B0604020202020204" pitchFamily="34" charset="0"/>
              <a:cs typeface="Arial" panose="020B0604020202020204" pitchFamily="34" charset="0"/>
            </a:endParaRPr>
          </a:p>
          <a:p>
            <a:pPr marL="571500" lvl="1" indent="-228600">
              <a:buSzPct val="100000"/>
              <a:buFont typeface="+mj-lt"/>
              <a:buAutoNum type="arabicPeriod"/>
            </a:pPr>
            <a:endParaRPr lang="en-US" sz="1200" dirty="0">
              <a:latin typeface="Arial" panose="020B0604020202020204" pitchFamily="34" charset="0"/>
              <a:cs typeface="Arial" panose="020B0604020202020204" pitchFamily="34" charset="0"/>
            </a:endParaRPr>
          </a:p>
          <a:p>
            <a:pPr marL="571500" lvl="1" indent="-228600">
              <a:buSzPct val="100000"/>
              <a:buFont typeface="+mj-lt"/>
              <a:buAutoNum type="arabicPeriod"/>
            </a:pPr>
            <a:endParaRPr lang="en-US" sz="1200" dirty="0">
              <a:latin typeface="Arial" panose="020B0604020202020204" pitchFamily="34" charset="0"/>
              <a:cs typeface="Arial" panose="020B0604020202020204" pitchFamily="34" charset="0"/>
            </a:endParaRPr>
          </a:p>
          <a:p>
            <a:pPr lvl="1">
              <a:buSzPct val="100000"/>
            </a:pPr>
            <a:endParaRPr lang="en-US" sz="1200" dirty="0">
              <a:latin typeface="Arial" panose="020B0604020202020204" pitchFamily="34" charset="0"/>
              <a:cs typeface="Arial" panose="020B0604020202020204" pitchFamily="34" charset="0"/>
            </a:endParaRPr>
          </a:p>
          <a:p>
            <a:pPr marL="342900" lvl="1" indent="0">
              <a:buSzPct val="100000"/>
              <a:buNone/>
            </a:pPr>
            <a:endParaRPr lang="en-US" sz="1200" dirty="0">
              <a:latin typeface="Arial" panose="020B0604020202020204" pitchFamily="34" charset="0"/>
              <a:cs typeface="Arial" panose="020B0604020202020204" pitchFamily="34" charset="0"/>
            </a:endParaRPr>
          </a:p>
          <a:p>
            <a:pPr marL="342900" lvl="1" indent="0">
              <a:buSzPct val="124000"/>
              <a:buNone/>
            </a:pPr>
            <a:endParaRPr lang="en-US" sz="1100" i="0" u="none" strike="noStrike" baseline="0" dirty="0">
              <a:latin typeface="Arial" panose="020B0604020202020204" pitchFamily="34" charset="0"/>
              <a:cs typeface="Arial" panose="020B0604020202020204" pitchFamily="34" charset="0"/>
            </a:endParaRPr>
          </a:p>
          <a:p>
            <a:pPr marL="571500" lvl="1" indent="-228600">
              <a:buSzPct val="124000"/>
              <a:buFont typeface="+mj-lt"/>
              <a:buAutoNum type="arabicPeriod"/>
            </a:pPr>
            <a:endParaRPr lang="en-US" sz="1100" i="0" u="none" strike="noStrike" baseline="0" dirty="0">
              <a:latin typeface="Arial" panose="020B0604020202020204" pitchFamily="34" charset="0"/>
              <a:cs typeface="Arial" panose="020B0604020202020204" pitchFamily="34" charset="0"/>
            </a:endParaRPr>
          </a:p>
          <a:p>
            <a:pPr marL="571500" lvl="1" indent="-228600">
              <a:buSzPct val="124000"/>
              <a:buFont typeface="+mj-lt"/>
              <a:buAutoNum type="arabicPeriod"/>
            </a:pPr>
            <a:endParaRPr lang="en-US" sz="1100" i="0" u="none" strike="noStrike" baseline="0" dirty="0">
              <a:latin typeface="Arial" panose="020B0604020202020204" pitchFamily="34" charset="0"/>
              <a:cs typeface="Arial" panose="020B0604020202020204" pitchFamily="34" charset="0"/>
            </a:endParaRPr>
          </a:p>
          <a:p>
            <a:pPr>
              <a:buSzPct val="124000"/>
            </a:pPr>
            <a:endParaRPr lang="en-US" sz="1400" i="0" u="none" strike="noStrike" baseline="0" dirty="0">
              <a:latin typeface="Arial" panose="020B0604020202020204" pitchFamily="34" charset="0"/>
              <a:cs typeface="Arial" panose="020B0604020202020204" pitchFamily="34" charset="0"/>
            </a:endParaRPr>
          </a:p>
          <a:p>
            <a:pPr marL="0" indent="0">
              <a:buNone/>
            </a:pPr>
            <a:endParaRPr lang="en-US" sz="2800" b="1" i="0" u="none" strike="noStrike" baseline="0" dirty="0">
              <a:solidFill>
                <a:srgbClr val="0070C0"/>
              </a:solidFill>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2625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How Does NFPA</a:t>
            </a:r>
            <a:r>
              <a:rPr lang="en-US" sz="2800" b="1" i="0" u="none" strike="noStrike" baseline="30000" dirty="0">
                <a:latin typeface="Helvetica Neue" panose="02000503000000020004"/>
              </a:rPr>
              <a:t>®</a:t>
            </a:r>
            <a:r>
              <a:rPr lang="en-US" sz="3000" dirty="0"/>
              <a:t> 1582 Support Firefighters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1" y="965362"/>
            <a:ext cx="7759080" cy="3793066"/>
          </a:xfrm>
        </p:spPr>
        <p:txBody>
          <a:bodyPr>
            <a:normAutofit fontScale="47500" lnSpcReduction="20000"/>
          </a:bodyPr>
          <a:lstStyle/>
          <a:p>
            <a:pPr algn="l">
              <a:lnSpc>
                <a:spcPct val="120000"/>
              </a:lnSpc>
            </a:pPr>
            <a:endParaRPr lang="en-US" sz="1600" dirty="0"/>
          </a:p>
          <a:p>
            <a:pPr marL="0" indent="0">
              <a:lnSpc>
                <a:spcPct val="120000"/>
              </a:lnSpc>
              <a:buNone/>
            </a:pPr>
            <a:r>
              <a:rPr lang="en-US" sz="3400" b="1" dirty="0">
                <a:solidFill>
                  <a:srgbClr val="0070C0"/>
                </a:solidFill>
                <a:latin typeface="Arial" panose="020B0604020202020204" pitchFamily="34" charset="0"/>
                <a:cs typeface="Arial" panose="020B0604020202020204" pitchFamily="34" charset="0"/>
              </a:rPr>
              <a:t>Provides a comprehensive, occupational specific, medical program to assist licensed healthcare providers to:</a:t>
            </a:r>
          </a:p>
          <a:p>
            <a:pPr marL="0" indent="0">
              <a:lnSpc>
                <a:spcPct val="120000"/>
              </a:lnSpc>
              <a:buNone/>
            </a:pPr>
            <a:endParaRPr lang="en-US" sz="1700" b="1"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Determines whether a candidate can become a firefighter.</a:t>
            </a:r>
          </a:p>
          <a:p>
            <a:pPr marL="342900" lvl="1" indent="0">
              <a:lnSpc>
                <a:spcPct val="120000"/>
              </a:lnSpc>
              <a:buNone/>
            </a:pPr>
            <a:r>
              <a:rPr lang="en-US" sz="2900" dirty="0">
                <a:latin typeface="Arial" panose="020B0604020202020204" pitchFamily="34" charset="0"/>
                <a:cs typeface="Arial" panose="020B0604020202020204" pitchFamily="34" charset="0"/>
              </a:rPr>
              <a:t>  </a:t>
            </a:r>
          </a:p>
          <a:p>
            <a:pPr lvl="1">
              <a:lnSpc>
                <a:spcPct val="120000"/>
              </a:lnSpc>
            </a:pPr>
            <a:r>
              <a:rPr lang="en-US" sz="2900" dirty="0">
                <a:latin typeface="Arial" panose="020B0604020202020204" pitchFamily="34" charset="0"/>
                <a:cs typeface="Arial" panose="020B0604020202020204" pitchFamily="34" charset="0"/>
              </a:rPr>
              <a:t>Evaluate incumbent members for possible medical condition to ensure they can perform the 14  essential job tasks.</a:t>
            </a:r>
          </a:p>
          <a:p>
            <a:pPr lvl="1">
              <a:lnSpc>
                <a:spcPct val="120000"/>
              </a:lnSpc>
            </a:pPr>
            <a:endParaRPr lang="en-US" sz="2900"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Provides recommendations regarding an incumbent member’s restrictions from performing only the essential job task(s) where their injury/illness would affect the safety of the individual, their crew, and or the public.</a:t>
            </a:r>
          </a:p>
          <a:p>
            <a:pPr lvl="1">
              <a:lnSpc>
                <a:spcPct val="120000"/>
              </a:lnSpc>
            </a:pPr>
            <a:endParaRPr lang="en-US" sz="2900"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E</a:t>
            </a:r>
            <a:r>
              <a:rPr lang="en-US" sz="2900" b="0" i="0" u="none" strike="noStrike" baseline="0" dirty="0">
                <a:latin typeface="Arial" panose="020B0604020202020204" pitchFamily="34" charset="0"/>
                <a:cs typeface="Arial" panose="020B0604020202020204" pitchFamily="34" charset="0"/>
              </a:rPr>
              <a:t>ducate incumbent members to reduce the risk of occupational injuries and illnesses. </a:t>
            </a:r>
          </a:p>
          <a:p>
            <a:pPr algn="l"/>
            <a:endParaRPr lang="en-US" sz="2800" b="0" i="0" u="none" strike="noStrike" baseline="0" dirty="0">
              <a:latin typeface="Helvetica Light" panose="020B0403020202020204"/>
            </a:endParaRPr>
          </a:p>
        </p:txBody>
      </p:sp>
    </p:spTree>
    <p:extLst>
      <p:ext uri="{BB962C8B-B14F-4D97-AF65-F5344CB8AC3E}">
        <p14:creationId xmlns:p14="http://schemas.microsoft.com/office/powerpoint/2010/main" val="39352351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1699</Words>
  <Application>Microsoft Office PowerPoint</Application>
  <PresentationFormat>On-screen Show (16:9)</PresentationFormat>
  <Paragraphs>127</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Helvetica</vt:lpstr>
      <vt:lpstr>Helvetica Light</vt:lpstr>
      <vt:lpstr>Helvetica Neue</vt:lpstr>
      <vt:lpstr>Relation</vt:lpstr>
      <vt:lpstr>Office Theme</vt:lpstr>
      <vt:lpstr>NFPA® 1582  Occupational Medical Program for Jurisdiction </vt:lpstr>
      <vt:lpstr>Transforming FF Health by “Getting Checked”</vt:lpstr>
      <vt:lpstr>Save Lives and Extend Careers!  WHY HAVE AN NFPA 1582 PHYSICAL??</vt:lpstr>
      <vt:lpstr>Firefighters and Health Outcomes EARLY DETECTION IS KEY TO THIER SURVIVAL!</vt:lpstr>
      <vt:lpstr>Purpose of an Annual Occupational Medical Physical</vt:lpstr>
      <vt:lpstr>Purpose of an Annual Occupational Medical Physical – cont.</vt:lpstr>
      <vt:lpstr>What is NFPA® 1582</vt:lpstr>
      <vt:lpstr>What is NFPA® 1582 Built Around</vt:lpstr>
      <vt:lpstr>How Does NFPA® 1582 Support Firefighters</vt:lpstr>
      <vt:lpstr>Wellness Program NFPA 1582 Jurisdiction Benefits</vt:lpstr>
      <vt:lpstr> Cost Savings to Jurisdiction</vt:lpstr>
      <vt:lpstr>Brings Us Back to the PURPOSE</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NFPA® 1582  Occupational Medical Program</dc:title>
  <dc:creator>Kim Favorite</dc:creator>
  <cp:lastModifiedBy>Rob Clemons</cp:lastModifiedBy>
  <cp:revision>96</cp:revision>
  <dcterms:created xsi:type="dcterms:W3CDTF">2020-11-14T02:04:00Z</dcterms:created>
  <dcterms:modified xsi:type="dcterms:W3CDTF">2020-12-29T17:49:18Z</dcterms:modified>
</cp:coreProperties>
</file>